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3.xml" ContentType="application/vnd.openxmlformats-officedocument.drawingml.diagramData+xml"/>
  <Override PartName="/ppt/diagrams/data5.xml" ContentType="application/vnd.openxmlformats-officedocument.drawingml.diagramData+xml"/>
  <Override PartName="/ppt/diagrams/data8.xml" ContentType="application/vnd.openxmlformats-officedocument.drawingml.diagramData+xml"/>
  <Override PartName="/ppt/diagrams/data11.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8"/>
  </p:notesMasterIdLst>
  <p:handoutMasterIdLst>
    <p:handoutMasterId r:id="rId59"/>
  </p:handoutMasterIdLst>
  <p:sldIdLst>
    <p:sldId id="256" r:id="rId2"/>
    <p:sldId id="259" r:id="rId3"/>
    <p:sldId id="257" r:id="rId4"/>
    <p:sldId id="258" r:id="rId5"/>
    <p:sldId id="260" r:id="rId6"/>
    <p:sldId id="262" r:id="rId7"/>
    <p:sldId id="281" r:id="rId8"/>
    <p:sldId id="264" r:id="rId9"/>
    <p:sldId id="284" r:id="rId10"/>
    <p:sldId id="265" r:id="rId11"/>
    <p:sldId id="266" r:id="rId12"/>
    <p:sldId id="270" r:id="rId13"/>
    <p:sldId id="267" r:id="rId14"/>
    <p:sldId id="271" r:id="rId15"/>
    <p:sldId id="269" r:id="rId16"/>
    <p:sldId id="285" r:id="rId17"/>
    <p:sldId id="287" r:id="rId18"/>
    <p:sldId id="268" r:id="rId19"/>
    <p:sldId id="288" r:id="rId20"/>
    <p:sldId id="286" r:id="rId21"/>
    <p:sldId id="289" r:id="rId22"/>
    <p:sldId id="291" r:id="rId23"/>
    <p:sldId id="292" r:id="rId24"/>
    <p:sldId id="272" r:id="rId25"/>
    <p:sldId id="280" r:id="rId26"/>
    <p:sldId id="293" r:id="rId27"/>
    <p:sldId id="279" r:id="rId28"/>
    <p:sldId id="294" r:id="rId29"/>
    <p:sldId id="296" r:id="rId30"/>
    <p:sldId id="273" r:id="rId31"/>
    <p:sldId id="297" r:id="rId32"/>
    <p:sldId id="298" r:id="rId33"/>
    <p:sldId id="299" r:id="rId34"/>
    <p:sldId id="300" r:id="rId35"/>
    <p:sldId id="301" r:id="rId36"/>
    <p:sldId id="274" r:id="rId37"/>
    <p:sldId id="302" r:id="rId38"/>
    <p:sldId id="303" r:id="rId39"/>
    <p:sldId id="304" r:id="rId40"/>
    <p:sldId id="305" r:id="rId41"/>
    <p:sldId id="306" r:id="rId42"/>
    <p:sldId id="308" r:id="rId43"/>
    <p:sldId id="313" r:id="rId44"/>
    <p:sldId id="309" r:id="rId45"/>
    <p:sldId id="275" r:id="rId46"/>
    <p:sldId id="314" r:id="rId47"/>
    <p:sldId id="315" r:id="rId48"/>
    <p:sldId id="316" r:id="rId49"/>
    <p:sldId id="276" r:id="rId50"/>
    <p:sldId id="317" r:id="rId51"/>
    <p:sldId id="318" r:id="rId52"/>
    <p:sldId id="290" r:id="rId53"/>
    <p:sldId id="310" r:id="rId54"/>
    <p:sldId id="277" r:id="rId55"/>
    <p:sldId id="319" r:id="rId56"/>
    <p:sldId id="278" r:id="rId57"/>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Μεσαίο στυλ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Φωτεινό στυλ 2 - Έμφαση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Φωτεινό στυλ 1 - Έμφαση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9" autoAdjust="0"/>
    <p:restoredTop sz="94280" autoAdjust="0"/>
  </p:normalViewPr>
  <p:slideViewPr>
    <p:cSldViewPr snapToGrid="0">
      <p:cViewPr varScale="1">
        <p:scale>
          <a:sx n="65" d="100"/>
          <a:sy n="65" d="100"/>
        </p:scale>
        <p:origin x="774"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0854"/>
    </p:cViewPr>
  </p:sorterViewPr>
  <p:notesViewPr>
    <p:cSldViewPr snapToGrid="0">
      <p:cViewPr varScale="1">
        <p:scale>
          <a:sx n="81" d="100"/>
          <a:sy n="81" d="100"/>
        </p:scale>
        <p:origin x="317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image" Target="../media/image23.gif"/><Relationship Id="rId4" Type="http://schemas.openxmlformats.org/officeDocument/2006/relationships/image" Target="../media/image25.jpg"/></Relationships>
</file>

<file path=ppt/diagrams/_rels/data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330.png"/><Relationship Id="rId1" Type="http://schemas.openxmlformats.org/officeDocument/2006/relationships/image" Target="../media/image320.png"/><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19.jpg"/></Relationships>
</file>

<file path=ppt/diagrams/_rels/data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image" Target="../media/image3.jpeg"/></Relationships>
</file>

<file path=ppt/diagrams/_rels/data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70.png"/><Relationship Id="rId1"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s>
</file>

<file path=ppt/diagrams/_rels/data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jpg"/></Relationships>
</file>

<file path=ppt/diagrams/_rels/data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image" Target="../media/image80.png"/></Relationships>
</file>

<file path=ppt/diagrams/_rels/data8.xml.rels><?xml version="1.0" encoding="UTF-8" standalone="yes"?>
<Relationships xmlns="http://schemas.openxmlformats.org/package/2006/relationships"><Relationship Id="rId1" Type="http://schemas.openxmlformats.org/officeDocument/2006/relationships/image" Target="../media/image15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image" Target="../media/image3.jpeg"/></Relationships>
</file>

<file path=ppt/diagrams/_rels/drawing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jpg"/></Relationships>
</file>

<file path=ppt/diagrams/_rels/drawing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image" Target="../media/image23.gif"/><Relationship Id="rId4" Type="http://schemas.openxmlformats.org/officeDocument/2006/relationships/image" Target="../media/image25.jp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569366-CF41-40A0-BDDF-9FB27FDF436E}" type="doc">
      <dgm:prSet loTypeId="urn:microsoft.com/office/officeart/2005/8/layout/hList1" loCatId="list" qsTypeId="urn:microsoft.com/office/officeart/2005/8/quickstyle/simple1" qsCatId="simple" csTypeId="urn:microsoft.com/office/officeart/2005/8/colors/accent3_1" csCatId="accent3" phldr="1"/>
      <dgm:spPr/>
    </dgm:pt>
    <dgm:pt modelId="{FCD21E04-6CB1-448E-9E99-BEE9E927D30B}">
      <dgm:prSet phldrT="[Κείμενο]"/>
      <dgm:spPr>
        <a:gradFill flip="none" rotWithShape="1">
          <a:gsLst>
            <a:gs pos="0">
              <a:schemeClr val="bg2"/>
            </a:gs>
            <a:gs pos="29000">
              <a:schemeClr val="accent3">
                <a:lumMod val="45000"/>
                <a:lumOff val="55000"/>
              </a:schemeClr>
            </a:gs>
            <a:gs pos="62000">
              <a:schemeClr val="accent3">
                <a:lumMod val="39000"/>
                <a:lumOff val="61000"/>
              </a:schemeClr>
            </a:gs>
            <a:gs pos="92000">
              <a:schemeClr val="accent3">
                <a:lumMod val="30000"/>
                <a:lumOff val="70000"/>
              </a:schemeClr>
            </a:gs>
          </a:gsLst>
          <a:path path="shape">
            <a:fillToRect l="50000" t="50000" r="50000" b="50000"/>
          </a:path>
          <a:tileRect/>
        </a:gradFill>
      </dgm:spPr>
      <dgm:t>
        <a:bodyPr/>
        <a:lstStyle/>
        <a:p>
          <a:r>
            <a:rPr lang="el-GR" dirty="0"/>
            <a:t>Εισαγωγή</a:t>
          </a:r>
        </a:p>
      </dgm:t>
    </dgm:pt>
    <dgm:pt modelId="{0CC53457-0D0F-423B-882E-72B3AB1473EB}" type="parTrans" cxnId="{D4CCC92D-C477-40C5-A592-1F97261B519A}">
      <dgm:prSet/>
      <dgm:spPr/>
      <dgm:t>
        <a:bodyPr/>
        <a:lstStyle/>
        <a:p>
          <a:endParaRPr lang="el-GR"/>
        </a:p>
      </dgm:t>
    </dgm:pt>
    <dgm:pt modelId="{E6F76FA7-507F-4039-B3E0-08A7526E8EFC}" type="sibTrans" cxnId="{D4CCC92D-C477-40C5-A592-1F97261B519A}">
      <dgm:prSet/>
      <dgm:spPr/>
      <dgm:t>
        <a:bodyPr/>
        <a:lstStyle/>
        <a:p>
          <a:endParaRPr lang="el-GR"/>
        </a:p>
      </dgm:t>
    </dgm:pt>
    <dgm:pt modelId="{17207782-B813-4B9B-B4D7-536913D378C7}">
      <dgm:prSet phldrT="[Κείμενο]"/>
      <dgm:spPr>
        <a:gradFill flip="none" rotWithShape="1">
          <a:gsLst>
            <a:gs pos="0">
              <a:schemeClr val="bg2"/>
            </a:gs>
            <a:gs pos="29000">
              <a:schemeClr val="accent3">
                <a:lumMod val="45000"/>
                <a:lumOff val="55000"/>
              </a:schemeClr>
            </a:gs>
            <a:gs pos="62000">
              <a:schemeClr val="accent3">
                <a:lumMod val="39000"/>
                <a:lumOff val="61000"/>
              </a:schemeClr>
            </a:gs>
            <a:gs pos="92000">
              <a:schemeClr val="accent3">
                <a:lumMod val="30000"/>
                <a:lumOff val="70000"/>
              </a:schemeClr>
            </a:gs>
          </a:gsLst>
          <a:path path="shape">
            <a:fillToRect l="50000" t="50000" r="50000" b="50000"/>
          </a:path>
          <a:tileRect/>
        </a:gradFill>
      </dgm:spPr>
      <dgm:t>
        <a:bodyPr/>
        <a:lstStyle/>
        <a:p>
          <a:r>
            <a:rPr lang="el-GR" dirty="0"/>
            <a:t>Θεωρητικό μέρος</a:t>
          </a:r>
        </a:p>
      </dgm:t>
    </dgm:pt>
    <dgm:pt modelId="{9F596630-41AD-421C-83F0-F6A1B7497630}" type="parTrans" cxnId="{027753AF-80ED-4679-98FB-2D880F2574DC}">
      <dgm:prSet/>
      <dgm:spPr/>
      <dgm:t>
        <a:bodyPr/>
        <a:lstStyle/>
        <a:p>
          <a:endParaRPr lang="el-GR"/>
        </a:p>
      </dgm:t>
    </dgm:pt>
    <dgm:pt modelId="{E7AC55B9-CF0A-424F-85E3-5DAE0C7CBBCC}" type="sibTrans" cxnId="{027753AF-80ED-4679-98FB-2D880F2574DC}">
      <dgm:prSet/>
      <dgm:spPr/>
      <dgm:t>
        <a:bodyPr/>
        <a:lstStyle/>
        <a:p>
          <a:endParaRPr lang="el-GR"/>
        </a:p>
      </dgm:t>
    </dgm:pt>
    <dgm:pt modelId="{819B215A-2631-4434-A0F7-E241A23BD743}">
      <dgm:prSet phldrT="[Κείμενο]"/>
      <dgm:spPr>
        <a:gradFill flip="none" rotWithShape="1">
          <a:gsLst>
            <a:gs pos="0">
              <a:schemeClr val="bg2"/>
            </a:gs>
            <a:gs pos="29000">
              <a:schemeClr val="accent3">
                <a:lumMod val="45000"/>
                <a:lumOff val="55000"/>
              </a:schemeClr>
            </a:gs>
            <a:gs pos="62000">
              <a:schemeClr val="accent3">
                <a:lumMod val="39000"/>
                <a:lumOff val="61000"/>
              </a:schemeClr>
            </a:gs>
            <a:gs pos="92000">
              <a:schemeClr val="accent3">
                <a:lumMod val="30000"/>
                <a:lumOff val="70000"/>
              </a:schemeClr>
            </a:gs>
          </a:gsLst>
          <a:path path="shape">
            <a:fillToRect l="50000" t="50000" r="50000" b="50000"/>
          </a:path>
          <a:tileRect/>
        </a:gradFill>
      </dgm:spPr>
      <dgm:t>
        <a:bodyPr/>
        <a:lstStyle/>
        <a:p>
          <a:r>
            <a:rPr lang="el-GR" dirty="0"/>
            <a:t>Υπολογιστικό μέρος</a:t>
          </a:r>
        </a:p>
      </dgm:t>
    </dgm:pt>
    <dgm:pt modelId="{9E968A4D-6909-46EF-A735-D0E52418549F}" type="parTrans" cxnId="{9B60D2B7-C6CB-4E74-9935-31B9B6EFBB39}">
      <dgm:prSet/>
      <dgm:spPr/>
      <dgm:t>
        <a:bodyPr/>
        <a:lstStyle/>
        <a:p>
          <a:endParaRPr lang="el-GR"/>
        </a:p>
      </dgm:t>
    </dgm:pt>
    <dgm:pt modelId="{06158B72-BAE2-4207-B29D-45EC099C4E0B}" type="sibTrans" cxnId="{9B60D2B7-C6CB-4E74-9935-31B9B6EFBB39}">
      <dgm:prSet/>
      <dgm:spPr/>
      <dgm:t>
        <a:bodyPr/>
        <a:lstStyle/>
        <a:p>
          <a:endParaRPr lang="el-GR"/>
        </a:p>
      </dgm:t>
    </dgm:pt>
    <dgm:pt modelId="{1E7A9F4F-D18A-4ED1-A7E2-33045731E88A}">
      <dgm:prSet/>
      <dgm:spPr>
        <a:gradFill rotWithShape="0">
          <a:gsLst>
            <a:gs pos="0">
              <a:schemeClr val="bg2"/>
            </a:gs>
            <a:gs pos="29000">
              <a:schemeClr val="accent3">
                <a:lumMod val="45000"/>
                <a:lumOff val="55000"/>
              </a:schemeClr>
            </a:gs>
            <a:gs pos="62000">
              <a:schemeClr val="accent3">
                <a:lumMod val="39000"/>
                <a:lumOff val="61000"/>
              </a:schemeClr>
            </a:gs>
            <a:gs pos="92000">
              <a:schemeClr val="accent3">
                <a:lumMod val="30000"/>
                <a:lumOff val="70000"/>
              </a:schemeClr>
            </a:gs>
          </a:gsLst>
          <a:path path="rect">
            <a:fillToRect l="100000" t="100000"/>
          </a:path>
        </a:gradFill>
      </dgm:spPr>
      <dgm:t>
        <a:bodyPr/>
        <a:lstStyle/>
        <a:p>
          <a:r>
            <a:rPr lang="el-GR" dirty="0"/>
            <a:t>Θεματολογία εργασίας</a:t>
          </a:r>
        </a:p>
      </dgm:t>
    </dgm:pt>
    <dgm:pt modelId="{81D2E320-F7A3-4965-804B-5F0CCCF069F4}" type="parTrans" cxnId="{15654C19-153B-4087-93BF-5082C13BCCE0}">
      <dgm:prSet/>
      <dgm:spPr/>
      <dgm:t>
        <a:bodyPr/>
        <a:lstStyle/>
        <a:p>
          <a:endParaRPr lang="el-GR"/>
        </a:p>
      </dgm:t>
    </dgm:pt>
    <dgm:pt modelId="{790013FB-3AFA-4DCE-920C-6E780435F415}" type="sibTrans" cxnId="{15654C19-153B-4087-93BF-5082C13BCCE0}">
      <dgm:prSet/>
      <dgm:spPr/>
      <dgm:t>
        <a:bodyPr/>
        <a:lstStyle/>
        <a:p>
          <a:endParaRPr lang="el-GR"/>
        </a:p>
      </dgm:t>
    </dgm:pt>
    <dgm:pt modelId="{444CCFC5-0032-43D4-AFAC-7144A55216D4}">
      <dgm:prSet/>
      <dgm:spPr>
        <a:gradFill rotWithShape="0">
          <a:gsLst>
            <a:gs pos="0">
              <a:schemeClr val="bg2"/>
            </a:gs>
            <a:gs pos="29000">
              <a:schemeClr val="accent3">
                <a:lumMod val="45000"/>
                <a:lumOff val="55000"/>
              </a:schemeClr>
            </a:gs>
            <a:gs pos="62000">
              <a:schemeClr val="accent3">
                <a:lumMod val="39000"/>
                <a:lumOff val="61000"/>
              </a:schemeClr>
            </a:gs>
            <a:gs pos="92000">
              <a:schemeClr val="accent3">
                <a:lumMod val="30000"/>
                <a:lumOff val="70000"/>
              </a:schemeClr>
            </a:gs>
          </a:gsLst>
          <a:path path="rect">
            <a:fillToRect l="100000" t="100000"/>
          </a:path>
        </a:gradFill>
      </dgm:spPr>
      <dgm:t>
        <a:bodyPr/>
        <a:lstStyle/>
        <a:p>
          <a:r>
            <a:rPr lang="el-GR" dirty="0"/>
            <a:t>Κίνητρο</a:t>
          </a:r>
        </a:p>
      </dgm:t>
    </dgm:pt>
    <dgm:pt modelId="{9E5DBBBE-69DB-4AFC-8F56-FD9A81CB51D1}" type="parTrans" cxnId="{7EAD179C-688C-43FD-B2EF-C0D8A21E4B93}">
      <dgm:prSet/>
      <dgm:spPr/>
      <dgm:t>
        <a:bodyPr/>
        <a:lstStyle/>
        <a:p>
          <a:endParaRPr lang="el-GR"/>
        </a:p>
      </dgm:t>
    </dgm:pt>
    <dgm:pt modelId="{37B0F8A2-54C5-4A40-83B9-EEB331E333E9}" type="sibTrans" cxnId="{7EAD179C-688C-43FD-B2EF-C0D8A21E4B93}">
      <dgm:prSet/>
      <dgm:spPr/>
      <dgm:t>
        <a:bodyPr/>
        <a:lstStyle/>
        <a:p>
          <a:endParaRPr lang="el-GR"/>
        </a:p>
      </dgm:t>
    </dgm:pt>
    <dgm:pt modelId="{FDE5C008-54C2-4118-B5F7-2E6DDFB92606}">
      <dgm:prSet/>
      <dgm:spPr>
        <a:gradFill rotWithShape="0">
          <a:gsLst>
            <a:gs pos="0">
              <a:schemeClr val="bg2"/>
            </a:gs>
            <a:gs pos="29000">
              <a:schemeClr val="accent3">
                <a:lumMod val="45000"/>
                <a:lumOff val="55000"/>
              </a:schemeClr>
            </a:gs>
            <a:gs pos="62000">
              <a:schemeClr val="accent3">
                <a:lumMod val="39000"/>
                <a:lumOff val="61000"/>
              </a:schemeClr>
            </a:gs>
            <a:gs pos="92000">
              <a:schemeClr val="accent3">
                <a:lumMod val="30000"/>
                <a:lumOff val="70000"/>
              </a:schemeClr>
            </a:gs>
          </a:gsLst>
          <a:path path="rect">
            <a:fillToRect l="100000" t="100000"/>
          </a:path>
        </a:gradFill>
      </dgm:spPr>
      <dgm:t>
        <a:bodyPr/>
        <a:lstStyle/>
        <a:p>
          <a:r>
            <a:rPr lang="el-GR" dirty="0"/>
            <a:t> Ήλιος και </a:t>
          </a:r>
          <a:r>
            <a:rPr lang="en-US" dirty="0"/>
            <a:t>SEPs</a:t>
          </a:r>
          <a:endParaRPr lang="el-GR" dirty="0"/>
        </a:p>
      </dgm:t>
    </dgm:pt>
    <dgm:pt modelId="{D6162728-7029-408B-99B4-58E308665300}" type="parTrans" cxnId="{3CE0F256-FEDD-4DC6-BB21-105983EE0091}">
      <dgm:prSet/>
      <dgm:spPr/>
      <dgm:t>
        <a:bodyPr/>
        <a:lstStyle/>
        <a:p>
          <a:endParaRPr lang="el-GR"/>
        </a:p>
      </dgm:t>
    </dgm:pt>
    <dgm:pt modelId="{CB758807-D7A3-4A42-B5F1-838EB7373198}" type="sibTrans" cxnId="{3CE0F256-FEDD-4DC6-BB21-105983EE0091}">
      <dgm:prSet/>
      <dgm:spPr/>
      <dgm:t>
        <a:bodyPr/>
        <a:lstStyle/>
        <a:p>
          <a:endParaRPr lang="el-GR"/>
        </a:p>
      </dgm:t>
    </dgm:pt>
    <dgm:pt modelId="{EFC372F1-094D-4AFF-87B0-88A85A9185D2}">
      <dgm:prSet/>
      <dgm:spPr>
        <a:gradFill rotWithShape="0">
          <a:gsLst>
            <a:gs pos="0">
              <a:schemeClr val="bg2"/>
            </a:gs>
            <a:gs pos="29000">
              <a:schemeClr val="accent3">
                <a:lumMod val="45000"/>
                <a:lumOff val="55000"/>
              </a:schemeClr>
            </a:gs>
            <a:gs pos="62000">
              <a:schemeClr val="accent3">
                <a:lumMod val="39000"/>
                <a:lumOff val="61000"/>
              </a:schemeClr>
            </a:gs>
            <a:gs pos="92000">
              <a:schemeClr val="accent3">
                <a:lumMod val="30000"/>
                <a:lumOff val="70000"/>
              </a:schemeClr>
            </a:gs>
          </a:gsLst>
          <a:path path="rect">
            <a:fillToRect l="100000" t="100000"/>
          </a:path>
        </a:gradFill>
      </dgm:spPr>
      <dgm:t>
        <a:bodyPr/>
        <a:lstStyle/>
        <a:p>
          <a:r>
            <a:rPr lang="el-GR" dirty="0"/>
            <a:t>Διαστημικός καιρός &amp; Τεχνολογία</a:t>
          </a:r>
        </a:p>
      </dgm:t>
    </dgm:pt>
    <dgm:pt modelId="{8FF5C062-A9E2-4C4E-B32B-49910ED68B69}" type="parTrans" cxnId="{BE0993DA-CDD5-47AD-968D-818EDB74107F}">
      <dgm:prSet/>
      <dgm:spPr/>
      <dgm:t>
        <a:bodyPr/>
        <a:lstStyle/>
        <a:p>
          <a:endParaRPr lang="el-GR"/>
        </a:p>
      </dgm:t>
    </dgm:pt>
    <dgm:pt modelId="{54582452-C4B4-4632-968F-FF04AF4F41EA}" type="sibTrans" cxnId="{BE0993DA-CDD5-47AD-968D-818EDB74107F}">
      <dgm:prSet/>
      <dgm:spPr/>
      <dgm:t>
        <a:bodyPr/>
        <a:lstStyle/>
        <a:p>
          <a:endParaRPr lang="el-GR"/>
        </a:p>
      </dgm:t>
    </dgm:pt>
    <dgm:pt modelId="{02A74EB3-9268-4F95-BC78-34CE3930822D}">
      <dgm:prSet/>
      <dgm:spPr>
        <a:gradFill rotWithShape="0">
          <a:gsLst>
            <a:gs pos="0">
              <a:schemeClr val="bg2"/>
            </a:gs>
            <a:gs pos="29000">
              <a:schemeClr val="accent3">
                <a:lumMod val="45000"/>
                <a:lumOff val="55000"/>
              </a:schemeClr>
            </a:gs>
            <a:gs pos="62000">
              <a:schemeClr val="accent3">
                <a:lumMod val="39000"/>
                <a:lumOff val="61000"/>
              </a:schemeClr>
            </a:gs>
            <a:gs pos="92000">
              <a:schemeClr val="accent3">
                <a:lumMod val="30000"/>
                <a:lumOff val="70000"/>
              </a:schemeClr>
            </a:gs>
          </a:gsLst>
          <a:path path="rect">
            <a:fillToRect l="100000" t="100000"/>
          </a:path>
        </a:gradFill>
      </dgm:spPr>
      <dgm:t>
        <a:bodyPr/>
        <a:lstStyle/>
        <a:p>
          <a:r>
            <a:rPr lang="el-GR" dirty="0"/>
            <a:t>Ανάλυση δεδομένων</a:t>
          </a:r>
        </a:p>
      </dgm:t>
    </dgm:pt>
    <dgm:pt modelId="{F28C43F6-3E82-40F8-899A-5409A6D06A56}" type="parTrans" cxnId="{37AC0F86-F96E-4AE6-AE06-3248CE5AF912}">
      <dgm:prSet/>
      <dgm:spPr/>
      <dgm:t>
        <a:bodyPr/>
        <a:lstStyle/>
        <a:p>
          <a:endParaRPr lang="el-GR"/>
        </a:p>
      </dgm:t>
    </dgm:pt>
    <dgm:pt modelId="{39E13A7E-A5EA-415E-B149-0B4A98A834E8}" type="sibTrans" cxnId="{37AC0F86-F96E-4AE6-AE06-3248CE5AF912}">
      <dgm:prSet/>
      <dgm:spPr/>
      <dgm:t>
        <a:bodyPr/>
        <a:lstStyle/>
        <a:p>
          <a:endParaRPr lang="el-GR"/>
        </a:p>
      </dgm:t>
    </dgm:pt>
    <dgm:pt modelId="{DD27B185-2724-4504-99C7-4B8C8707CE5C}">
      <dgm:prSet/>
      <dgm:spPr>
        <a:gradFill rotWithShape="0">
          <a:gsLst>
            <a:gs pos="0">
              <a:schemeClr val="bg2"/>
            </a:gs>
            <a:gs pos="29000">
              <a:schemeClr val="accent3">
                <a:lumMod val="45000"/>
                <a:lumOff val="55000"/>
              </a:schemeClr>
            </a:gs>
            <a:gs pos="62000">
              <a:schemeClr val="accent3">
                <a:lumMod val="39000"/>
                <a:lumOff val="61000"/>
              </a:schemeClr>
            </a:gs>
            <a:gs pos="92000">
              <a:schemeClr val="accent3">
                <a:lumMod val="30000"/>
                <a:lumOff val="70000"/>
              </a:schemeClr>
            </a:gs>
          </a:gsLst>
          <a:path path="rect">
            <a:fillToRect l="100000" t="100000"/>
          </a:path>
        </a:gradFill>
      </dgm:spPr>
      <dgm:t>
        <a:bodyPr/>
        <a:lstStyle/>
        <a:p>
          <a:r>
            <a:rPr lang="el-GR" dirty="0"/>
            <a:t>Συμπεράσματα</a:t>
          </a:r>
        </a:p>
      </dgm:t>
    </dgm:pt>
    <dgm:pt modelId="{2344EE29-C54F-4F01-80F1-7BA6C59A549E}" type="parTrans" cxnId="{31C7AAF8-AC46-4681-90DD-0D4C122F9E02}">
      <dgm:prSet/>
      <dgm:spPr/>
      <dgm:t>
        <a:bodyPr/>
        <a:lstStyle/>
        <a:p>
          <a:endParaRPr lang="el-GR"/>
        </a:p>
      </dgm:t>
    </dgm:pt>
    <dgm:pt modelId="{8146B506-1234-44C5-ABD4-F61ADDA07B98}" type="sibTrans" cxnId="{31C7AAF8-AC46-4681-90DD-0D4C122F9E02}">
      <dgm:prSet/>
      <dgm:spPr/>
      <dgm:t>
        <a:bodyPr/>
        <a:lstStyle/>
        <a:p>
          <a:endParaRPr lang="el-GR"/>
        </a:p>
      </dgm:t>
    </dgm:pt>
    <dgm:pt modelId="{E08E7A43-FD97-4D72-8EC4-B9F41568B10F}" type="pres">
      <dgm:prSet presAssocID="{80569366-CF41-40A0-BDDF-9FB27FDF436E}" presName="Name0" presStyleCnt="0">
        <dgm:presLayoutVars>
          <dgm:dir/>
          <dgm:animLvl val="lvl"/>
          <dgm:resizeHandles val="exact"/>
        </dgm:presLayoutVars>
      </dgm:prSet>
      <dgm:spPr/>
    </dgm:pt>
    <dgm:pt modelId="{C713C7ED-A564-43FE-BDA4-153C5AFF71DA}" type="pres">
      <dgm:prSet presAssocID="{FCD21E04-6CB1-448E-9E99-BEE9E927D30B}" presName="composite" presStyleCnt="0"/>
      <dgm:spPr/>
    </dgm:pt>
    <dgm:pt modelId="{BE91B9F6-F847-4F11-B423-4F3E595019B9}" type="pres">
      <dgm:prSet presAssocID="{FCD21E04-6CB1-448E-9E99-BEE9E927D30B}" presName="parTx" presStyleLbl="alignNode1" presStyleIdx="0" presStyleCnt="3">
        <dgm:presLayoutVars>
          <dgm:chMax val="0"/>
          <dgm:chPref val="0"/>
          <dgm:bulletEnabled val="1"/>
        </dgm:presLayoutVars>
      </dgm:prSet>
      <dgm:spPr/>
      <dgm:t>
        <a:bodyPr/>
        <a:lstStyle/>
        <a:p>
          <a:endParaRPr lang="en-US"/>
        </a:p>
      </dgm:t>
    </dgm:pt>
    <dgm:pt modelId="{D69B88C1-7B9F-4B48-88F2-D91407D36563}" type="pres">
      <dgm:prSet presAssocID="{FCD21E04-6CB1-448E-9E99-BEE9E927D30B}" presName="desTx" presStyleLbl="alignAccFollowNode1" presStyleIdx="0" presStyleCnt="3">
        <dgm:presLayoutVars>
          <dgm:bulletEnabled val="1"/>
        </dgm:presLayoutVars>
      </dgm:prSet>
      <dgm:spPr/>
      <dgm:t>
        <a:bodyPr/>
        <a:lstStyle/>
        <a:p>
          <a:endParaRPr lang="en-US"/>
        </a:p>
      </dgm:t>
    </dgm:pt>
    <dgm:pt modelId="{8BFEE402-2EDE-4584-B62B-4F241C97C4C7}" type="pres">
      <dgm:prSet presAssocID="{E6F76FA7-507F-4039-B3E0-08A7526E8EFC}" presName="space" presStyleCnt="0"/>
      <dgm:spPr/>
    </dgm:pt>
    <dgm:pt modelId="{E6CBC3BC-DC2C-43E9-A14F-1260753CCAA4}" type="pres">
      <dgm:prSet presAssocID="{17207782-B813-4B9B-B4D7-536913D378C7}" presName="composite" presStyleCnt="0"/>
      <dgm:spPr/>
    </dgm:pt>
    <dgm:pt modelId="{09836FBF-4552-48FE-9EE4-17C3D92F505E}" type="pres">
      <dgm:prSet presAssocID="{17207782-B813-4B9B-B4D7-536913D378C7}" presName="parTx" presStyleLbl="alignNode1" presStyleIdx="1" presStyleCnt="3">
        <dgm:presLayoutVars>
          <dgm:chMax val="0"/>
          <dgm:chPref val="0"/>
          <dgm:bulletEnabled val="1"/>
        </dgm:presLayoutVars>
      </dgm:prSet>
      <dgm:spPr/>
      <dgm:t>
        <a:bodyPr/>
        <a:lstStyle/>
        <a:p>
          <a:endParaRPr lang="en-US"/>
        </a:p>
      </dgm:t>
    </dgm:pt>
    <dgm:pt modelId="{71F457E3-5FE2-4A90-B14C-BE1383AFB7AE}" type="pres">
      <dgm:prSet presAssocID="{17207782-B813-4B9B-B4D7-536913D378C7}" presName="desTx" presStyleLbl="alignAccFollowNode1" presStyleIdx="1" presStyleCnt="3">
        <dgm:presLayoutVars>
          <dgm:bulletEnabled val="1"/>
        </dgm:presLayoutVars>
      </dgm:prSet>
      <dgm:spPr/>
      <dgm:t>
        <a:bodyPr/>
        <a:lstStyle/>
        <a:p>
          <a:endParaRPr lang="en-US"/>
        </a:p>
      </dgm:t>
    </dgm:pt>
    <dgm:pt modelId="{9271836C-488B-4BA2-895C-A1CF2E07982A}" type="pres">
      <dgm:prSet presAssocID="{E7AC55B9-CF0A-424F-85E3-5DAE0C7CBBCC}" presName="space" presStyleCnt="0"/>
      <dgm:spPr/>
    </dgm:pt>
    <dgm:pt modelId="{D764A691-B77F-405E-8AA5-DE1994F1C339}" type="pres">
      <dgm:prSet presAssocID="{819B215A-2631-4434-A0F7-E241A23BD743}" presName="composite" presStyleCnt="0"/>
      <dgm:spPr/>
    </dgm:pt>
    <dgm:pt modelId="{5CBEB28C-0F00-4A93-87CA-87F1916A31F1}" type="pres">
      <dgm:prSet presAssocID="{819B215A-2631-4434-A0F7-E241A23BD743}" presName="parTx" presStyleLbl="alignNode1" presStyleIdx="2" presStyleCnt="3">
        <dgm:presLayoutVars>
          <dgm:chMax val="0"/>
          <dgm:chPref val="0"/>
          <dgm:bulletEnabled val="1"/>
        </dgm:presLayoutVars>
      </dgm:prSet>
      <dgm:spPr/>
      <dgm:t>
        <a:bodyPr/>
        <a:lstStyle/>
        <a:p>
          <a:endParaRPr lang="en-US"/>
        </a:p>
      </dgm:t>
    </dgm:pt>
    <dgm:pt modelId="{EDEFCAFC-C1D7-4CD4-82A8-B315A617D1D0}" type="pres">
      <dgm:prSet presAssocID="{819B215A-2631-4434-A0F7-E241A23BD743}" presName="desTx" presStyleLbl="alignAccFollowNode1" presStyleIdx="2" presStyleCnt="3">
        <dgm:presLayoutVars>
          <dgm:bulletEnabled val="1"/>
        </dgm:presLayoutVars>
      </dgm:prSet>
      <dgm:spPr/>
      <dgm:t>
        <a:bodyPr/>
        <a:lstStyle/>
        <a:p>
          <a:endParaRPr lang="en-US"/>
        </a:p>
      </dgm:t>
    </dgm:pt>
  </dgm:ptLst>
  <dgm:cxnLst>
    <dgm:cxn modelId="{F55CDEE8-1182-45A9-A649-A9C3972D0E00}" type="presOf" srcId="{1E7A9F4F-D18A-4ED1-A7E2-33045731E88A}" destId="{D69B88C1-7B9F-4B48-88F2-D91407D36563}" srcOrd="0" destOrd="0" presId="urn:microsoft.com/office/officeart/2005/8/layout/hList1"/>
    <dgm:cxn modelId="{37AC0F86-F96E-4AE6-AE06-3248CE5AF912}" srcId="{819B215A-2631-4434-A0F7-E241A23BD743}" destId="{02A74EB3-9268-4F95-BC78-34CE3930822D}" srcOrd="0" destOrd="0" parTransId="{F28C43F6-3E82-40F8-899A-5409A6D06A56}" sibTransId="{39E13A7E-A5EA-415E-B149-0B4A98A834E8}"/>
    <dgm:cxn modelId="{7EAD179C-688C-43FD-B2EF-C0D8A21E4B93}" srcId="{FCD21E04-6CB1-448E-9E99-BEE9E927D30B}" destId="{444CCFC5-0032-43D4-AFAC-7144A55216D4}" srcOrd="1" destOrd="0" parTransId="{9E5DBBBE-69DB-4AFC-8F56-FD9A81CB51D1}" sibTransId="{37B0F8A2-54C5-4A40-83B9-EEB331E333E9}"/>
    <dgm:cxn modelId="{2CA3EC09-16E2-40C6-B04D-0462EACB47C8}" type="presOf" srcId="{80569366-CF41-40A0-BDDF-9FB27FDF436E}" destId="{E08E7A43-FD97-4D72-8EC4-B9F41568B10F}" srcOrd="0" destOrd="0" presId="urn:microsoft.com/office/officeart/2005/8/layout/hList1"/>
    <dgm:cxn modelId="{D4CCC92D-C477-40C5-A592-1F97261B519A}" srcId="{80569366-CF41-40A0-BDDF-9FB27FDF436E}" destId="{FCD21E04-6CB1-448E-9E99-BEE9E927D30B}" srcOrd="0" destOrd="0" parTransId="{0CC53457-0D0F-423B-882E-72B3AB1473EB}" sibTransId="{E6F76FA7-507F-4039-B3E0-08A7526E8EFC}"/>
    <dgm:cxn modelId="{31C7AAF8-AC46-4681-90DD-0D4C122F9E02}" srcId="{819B215A-2631-4434-A0F7-E241A23BD743}" destId="{DD27B185-2724-4504-99C7-4B8C8707CE5C}" srcOrd="1" destOrd="0" parTransId="{2344EE29-C54F-4F01-80F1-7BA6C59A549E}" sibTransId="{8146B506-1234-44C5-ABD4-F61ADDA07B98}"/>
    <dgm:cxn modelId="{D32C7B5E-1635-479B-A75F-8DA026B1996E}" type="presOf" srcId="{DD27B185-2724-4504-99C7-4B8C8707CE5C}" destId="{EDEFCAFC-C1D7-4CD4-82A8-B315A617D1D0}" srcOrd="0" destOrd="1" presId="urn:microsoft.com/office/officeart/2005/8/layout/hList1"/>
    <dgm:cxn modelId="{7871A628-C56F-4417-870F-844718C8D016}" type="presOf" srcId="{02A74EB3-9268-4F95-BC78-34CE3930822D}" destId="{EDEFCAFC-C1D7-4CD4-82A8-B315A617D1D0}" srcOrd="0" destOrd="0" presId="urn:microsoft.com/office/officeart/2005/8/layout/hList1"/>
    <dgm:cxn modelId="{3CE0F256-FEDD-4DC6-BB21-105983EE0091}" srcId="{17207782-B813-4B9B-B4D7-536913D378C7}" destId="{FDE5C008-54C2-4118-B5F7-2E6DDFB92606}" srcOrd="0" destOrd="0" parTransId="{D6162728-7029-408B-99B4-58E308665300}" sibTransId="{CB758807-D7A3-4A42-B5F1-838EB7373198}"/>
    <dgm:cxn modelId="{FD5F0803-134F-42A6-A04E-CD45CB823413}" type="presOf" srcId="{17207782-B813-4B9B-B4D7-536913D378C7}" destId="{09836FBF-4552-48FE-9EE4-17C3D92F505E}" srcOrd="0" destOrd="0" presId="urn:microsoft.com/office/officeart/2005/8/layout/hList1"/>
    <dgm:cxn modelId="{F77A3873-AB9C-409A-B9B8-19A6324C7451}" type="presOf" srcId="{444CCFC5-0032-43D4-AFAC-7144A55216D4}" destId="{D69B88C1-7B9F-4B48-88F2-D91407D36563}" srcOrd="0" destOrd="1" presId="urn:microsoft.com/office/officeart/2005/8/layout/hList1"/>
    <dgm:cxn modelId="{9F330DAB-CEFB-4C22-BA8E-5C3D62D76FC5}" type="presOf" srcId="{FCD21E04-6CB1-448E-9E99-BEE9E927D30B}" destId="{BE91B9F6-F847-4F11-B423-4F3E595019B9}" srcOrd="0" destOrd="0" presId="urn:microsoft.com/office/officeart/2005/8/layout/hList1"/>
    <dgm:cxn modelId="{15654C19-153B-4087-93BF-5082C13BCCE0}" srcId="{FCD21E04-6CB1-448E-9E99-BEE9E927D30B}" destId="{1E7A9F4F-D18A-4ED1-A7E2-33045731E88A}" srcOrd="0" destOrd="0" parTransId="{81D2E320-F7A3-4965-804B-5F0CCCF069F4}" sibTransId="{790013FB-3AFA-4DCE-920C-6E780435F415}"/>
    <dgm:cxn modelId="{7EA32C7D-A7EC-45A1-98F7-6B015662E199}" type="presOf" srcId="{FDE5C008-54C2-4118-B5F7-2E6DDFB92606}" destId="{71F457E3-5FE2-4A90-B14C-BE1383AFB7AE}" srcOrd="0" destOrd="0" presId="urn:microsoft.com/office/officeart/2005/8/layout/hList1"/>
    <dgm:cxn modelId="{9B60D2B7-C6CB-4E74-9935-31B9B6EFBB39}" srcId="{80569366-CF41-40A0-BDDF-9FB27FDF436E}" destId="{819B215A-2631-4434-A0F7-E241A23BD743}" srcOrd="2" destOrd="0" parTransId="{9E968A4D-6909-46EF-A735-D0E52418549F}" sibTransId="{06158B72-BAE2-4207-B29D-45EC099C4E0B}"/>
    <dgm:cxn modelId="{BE0993DA-CDD5-47AD-968D-818EDB74107F}" srcId="{17207782-B813-4B9B-B4D7-536913D378C7}" destId="{EFC372F1-094D-4AFF-87B0-88A85A9185D2}" srcOrd="1" destOrd="0" parTransId="{8FF5C062-A9E2-4C4E-B32B-49910ED68B69}" sibTransId="{54582452-C4B4-4632-968F-FF04AF4F41EA}"/>
    <dgm:cxn modelId="{9A9698C5-DA60-4F6D-A1C9-78DD926CCE6E}" type="presOf" srcId="{EFC372F1-094D-4AFF-87B0-88A85A9185D2}" destId="{71F457E3-5FE2-4A90-B14C-BE1383AFB7AE}" srcOrd="0" destOrd="1" presId="urn:microsoft.com/office/officeart/2005/8/layout/hList1"/>
    <dgm:cxn modelId="{E4F77FB7-37BB-4635-994A-03FEDAECD998}" type="presOf" srcId="{819B215A-2631-4434-A0F7-E241A23BD743}" destId="{5CBEB28C-0F00-4A93-87CA-87F1916A31F1}" srcOrd="0" destOrd="0" presId="urn:microsoft.com/office/officeart/2005/8/layout/hList1"/>
    <dgm:cxn modelId="{027753AF-80ED-4679-98FB-2D880F2574DC}" srcId="{80569366-CF41-40A0-BDDF-9FB27FDF436E}" destId="{17207782-B813-4B9B-B4D7-536913D378C7}" srcOrd="1" destOrd="0" parTransId="{9F596630-41AD-421C-83F0-F6A1B7497630}" sibTransId="{E7AC55B9-CF0A-424F-85E3-5DAE0C7CBBCC}"/>
    <dgm:cxn modelId="{DC7CFC6E-EA7C-4852-8B8E-013A1B7824F7}" type="presParOf" srcId="{E08E7A43-FD97-4D72-8EC4-B9F41568B10F}" destId="{C713C7ED-A564-43FE-BDA4-153C5AFF71DA}" srcOrd="0" destOrd="0" presId="urn:microsoft.com/office/officeart/2005/8/layout/hList1"/>
    <dgm:cxn modelId="{7D450C38-314D-4BFF-B90B-1842D1150995}" type="presParOf" srcId="{C713C7ED-A564-43FE-BDA4-153C5AFF71DA}" destId="{BE91B9F6-F847-4F11-B423-4F3E595019B9}" srcOrd="0" destOrd="0" presId="urn:microsoft.com/office/officeart/2005/8/layout/hList1"/>
    <dgm:cxn modelId="{B0284367-D8D4-4E38-92B8-42E6BC6ADF1A}" type="presParOf" srcId="{C713C7ED-A564-43FE-BDA4-153C5AFF71DA}" destId="{D69B88C1-7B9F-4B48-88F2-D91407D36563}" srcOrd="1" destOrd="0" presId="urn:microsoft.com/office/officeart/2005/8/layout/hList1"/>
    <dgm:cxn modelId="{DA8E94FD-D2DD-42D2-BF75-B82209C494DA}" type="presParOf" srcId="{E08E7A43-FD97-4D72-8EC4-B9F41568B10F}" destId="{8BFEE402-2EDE-4584-B62B-4F241C97C4C7}" srcOrd="1" destOrd="0" presId="urn:microsoft.com/office/officeart/2005/8/layout/hList1"/>
    <dgm:cxn modelId="{EF02F773-B1FF-4D06-8C06-F53E2C08F125}" type="presParOf" srcId="{E08E7A43-FD97-4D72-8EC4-B9F41568B10F}" destId="{E6CBC3BC-DC2C-43E9-A14F-1260753CCAA4}" srcOrd="2" destOrd="0" presId="urn:microsoft.com/office/officeart/2005/8/layout/hList1"/>
    <dgm:cxn modelId="{11EE1326-8526-4132-9F72-8587C00755EF}" type="presParOf" srcId="{E6CBC3BC-DC2C-43E9-A14F-1260753CCAA4}" destId="{09836FBF-4552-48FE-9EE4-17C3D92F505E}" srcOrd="0" destOrd="0" presId="urn:microsoft.com/office/officeart/2005/8/layout/hList1"/>
    <dgm:cxn modelId="{034B90FA-8B12-4397-B137-D4E12F831E9F}" type="presParOf" srcId="{E6CBC3BC-DC2C-43E9-A14F-1260753CCAA4}" destId="{71F457E3-5FE2-4A90-B14C-BE1383AFB7AE}" srcOrd="1" destOrd="0" presId="urn:microsoft.com/office/officeart/2005/8/layout/hList1"/>
    <dgm:cxn modelId="{3D5965C5-66D8-4986-8CEF-0502D803200C}" type="presParOf" srcId="{E08E7A43-FD97-4D72-8EC4-B9F41568B10F}" destId="{9271836C-488B-4BA2-895C-A1CF2E07982A}" srcOrd="3" destOrd="0" presId="urn:microsoft.com/office/officeart/2005/8/layout/hList1"/>
    <dgm:cxn modelId="{49F78C7F-30E1-4C7F-8013-FAE0E4BF29C4}" type="presParOf" srcId="{E08E7A43-FD97-4D72-8EC4-B9F41568B10F}" destId="{D764A691-B77F-405E-8AA5-DE1994F1C339}" srcOrd="4" destOrd="0" presId="urn:microsoft.com/office/officeart/2005/8/layout/hList1"/>
    <dgm:cxn modelId="{E8A0DFE3-EE44-473A-9F2A-6044FFE2CDB7}" type="presParOf" srcId="{D764A691-B77F-405E-8AA5-DE1994F1C339}" destId="{5CBEB28C-0F00-4A93-87CA-87F1916A31F1}" srcOrd="0" destOrd="0" presId="urn:microsoft.com/office/officeart/2005/8/layout/hList1"/>
    <dgm:cxn modelId="{5DB331E6-27C9-45E3-910A-6806465E715F}" type="presParOf" srcId="{D764A691-B77F-405E-8AA5-DE1994F1C339}" destId="{EDEFCAFC-C1D7-4CD4-82A8-B315A617D1D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6BDCD52-B297-4897-A0F2-8CF37307C400}"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l-GR"/>
        </a:p>
      </dgm:t>
    </dgm:pt>
    <dgm:pt modelId="{E6DD0797-74D0-490E-B153-D6D6DAAC7D6A}">
      <dgm:prSet phldrT="[Κείμενο]"/>
      <dgm:spPr/>
      <dgm:t>
        <a:bodyPr/>
        <a:lstStyle/>
        <a:p>
          <a:r>
            <a:rPr lang="en-US" dirty="0"/>
            <a:t>REM </a:t>
          </a:r>
          <a:endParaRPr lang="el-GR" dirty="0"/>
        </a:p>
        <a:p>
          <a:r>
            <a:rPr lang="en-US" dirty="0"/>
            <a:t>2</a:t>
          </a:r>
          <a:r>
            <a:rPr lang="el-GR" dirty="0"/>
            <a:t> αποστολές</a:t>
          </a:r>
          <a:endParaRPr lang="en-US" dirty="0"/>
        </a:p>
        <a:p>
          <a:r>
            <a:rPr lang="el-GR" dirty="0"/>
            <a:t>1994 - 1998</a:t>
          </a:r>
        </a:p>
      </dgm:t>
    </dgm:pt>
    <dgm:pt modelId="{55176C97-20F1-4C23-BAD5-91E6E2401024}" type="parTrans" cxnId="{649CC783-97FE-4831-B712-ECBA0B6B2A63}">
      <dgm:prSet/>
      <dgm:spPr/>
      <dgm:t>
        <a:bodyPr/>
        <a:lstStyle/>
        <a:p>
          <a:endParaRPr lang="el-GR"/>
        </a:p>
      </dgm:t>
    </dgm:pt>
    <dgm:pt modelId="{E8866A7A-6EBD-4B8D-AA9C-FBEA02806841}" type="sibTrans" cxnId="{649CC783-97FE-4831-B712-ECBA0B6B2A63}">
      <dgm:prSet/>
      <dgm:spPr/>
      <dgm:t>
        <a:bodyPr/>
        <a:lstStyle/>
        <a:p>
          <a:endParaRPr lang="el-GR"/>
        </a:p>
      </dgm:t>
    </dgm:pt>
    <dgm:pt modelId="{D5DA17CE-B4C5-4C75-9DDB-DA6BEAF9BF9E}">
      <dgm:prSet phldrT="[Κείμενο]"/>
      <dgm:spPr/>
      <dgm:t>
        <a:bodyPr/>
        <a:lstStyle/>
        <a:p>
          <a:r>
            <a:rPr lang="en-US" dirty="0"/>
            <a:t>SREM</a:t>
          </a:r>
          <a:endParaRPr lang="el-GR" dirty="0"/>
        </a:p>
        <a:p>
          <a:r>
            <a:rPr lang="el-GR" dirty="0"/>
            <a:t>6 αποστολές</a:t>
          </a:r>
        </a:p>
        <a:p>
          <a:r>
            <a:rPr lang="el-GR" dirty="0"/>
            <a:t>2001 - 2009</a:t>
          </a:r>
          <a:endParaRPr lang="en-US" dirty="0"/>
        </a:p>
      </dgm:t>
    </dgm:pt>
    <dgm:pt modelId="{52206FFC-9140-456F-8941-43A4AAB04BF5}" type="parTrans" cxnId="{E66B526D-8335-4450-983E-6C6D325C5029}">
      <dgm:prSet/>
      <dgm:spPr/>
      <dgm:t>
        <a:bodyPr/>
        <a:lstStyle/>
        <a:p>
          <a:endParaRPr lang="el-GR"/>
        </a:p>
      </dgm:t>
    </dgm:pt>
    <dgm:pt modelId="{9C30FBCE-9EC2-478F-A676-D56817066192}" type="sibTrans" cxnId="{E66B526D-8335-4450-983E-6C6D325C5029}">
      <dgm:prSet/>
      <dgm:spPr/>
      <dgm:t>
        <a:bodyPr/>
        <a:lstStyle/>
        <a:p>
          <a:endParaRPr lang="el-GR"/>
        </a:p>
      </dgm:t>
    </dgm:pt>
    <mc:AlternateContent xmlns:mc="http://schemas.openxmlformats.org/markup-compatibility/2006" xmlns:a14="http://schemas.microsoft.com/office/drawing/2010/main">
      <mc:Choice Requires="a14">
        <dgm:pt modelId="{11819190-FFCF-4254-A759-0A292043978F}">
          <dgm:prSet phldrT="[Κείμενο]"/>
          <dgm:spPr/>
          <dgm:t>
            <a:bodyPr/>
            <a:lstStyle/>
            <a:p>
              <a:r>
                <a:rPr lang="en-US" dirty="0"/>
                <a:t>HMRM</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52 </m:t>
                    </m:r>
                    <m:r>
                      <a:rPr lang="en-US" b="0" i="1" smtClean="0">
                        <a:latin typeface="Cambria Math" panose="02040503050406030204" pitchFamily="18" charset="0"/>
                      </a:rPr>
                      <m:t>𝑔𝑟</m:t>
                    </m:r>
                    <m:r>
                      <a:rPr lang="en-US" b="0" i="1" smtClean="0">
                        <a:latin typeface="Cambria Math" panose="02040503050406030204" pitchFamily="18" charset="0"/>
                      </a:rPr>
                      <m:t>, 15 </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oMath>
                </m:oMathPara>
              </a14:m>
              <a:endParaRPr lang="en-US" dirty="0"/>
            </a:p>
            <a:p>
              <a:r>
                <a:rPr lang="en-US" dirty="0"/>
                <a:t>2015 - </a:t>
              </a:r>
              <a:endParaRPr lang="el-GR" dirty="0"/>
            </a:p>
          </dgm:t>
        </dgm:pt>
      </mc:Choice>
      <mc:Fallback xmlns="">
        <dgm:pt modelId="{11819190-FFCF-4254-A759-0A292043978F}">
          <dgm:prSet phldrT="[Κείμενο]"/>
          <dgm:spPr/>
          <dgm:t>
            <a:bodyPr/>
            <a:lstStyle/>
            <a:p>
              <a:r>
                <a:rPr lang="en-US" dirty="0"/>
                <a:t>HMRM</a:t>
              </a:r>
            </a:p>
            <a:p>
              <a:pPr/>
              <a:r>
                <a:rPr lang="en-US" b="0" i="0">
                  <a:latin typeface="Cambria Math" panose="02040503050406030204" pitchFamily="18" charset="0"/>
                </a:rPr>
                <a:t>52 𝑔𝑟, 15 𝑐𝑚^2</a:t>
              </a:r>
              <a:endParaRPr lang="en-US" dirty="0"/>
            </a:p>
            <a:p>
              <a:r>
                <a:rPr lang="en-US" dirty="0"/>
                <a:t>2015 - </a:t>
              </a:r>
              <a:endParaRPr lang="el-GR" dirty="0"/>
            </a:p>
          </dgm:t>
        </dgm:pt>
      </mc:Fallback>
    </mc:AlternateContent>
    <dgm:pt modelId="{C3E4242F-DEE2-4554-BD7A-6AAA001AFDD8}" type="parTrans" cxnId="{DDF197A7-812E-42F3-B8C7-AAF6EE48DA94}">
      <dgm:prSet/>
      <dgm:spPr/>
      <dgm:t>
        <a:bodyPr/>
        <a:lstStyle/>
        <a:p>
          <a:endParaRPr lang="el-GR"/>
        </a:p>
      </dgm:t>
    </dgm:pt>
    <dgm:pt modelId="{083D68C9-FD95-42EB-846A-9507F583EB5F}" type="sibTrans" cxnId="{DDF197A7-812E-42F3-B8C7-AAF6EE48DA94}">
      <dgm:prSet/>
      <dgm:spPr/>
      <dgm:t>
        <a:bodyPr/>
        <a:lstStyle/>
        <a:p>
          <a:endParaRPr lang="el-GR"/>
        </a:p>
      </dgm:t>
    </dgm:pt>
    <mc:AlternateContent xmlns:mc="http://schemas.openxmlformats.org/markup-compatibility/2006" xmlns:a14="http://schemas.microsoft.com/office/drawing/2010/main">
      <mc:Choice Requires="a14">
        <dgm:pt modelId="{3CF014FB-CC82-4BF5-86DA-2294B91451A1}">
          <dgm:prSet phldrT="[Κείμενο]"/>
          <dgm:spPr/>
          <dgm:t>
            <a:bodyPr/>
            <a:lstStyle/>
            <a:p>
              <a:r>
                <a:rPr lang="en-US" dirty="0"/>
                <a:t>NGRM</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𝑘𝑔</m:t>
                    </m:r>
                    <m:r>
                      <a:rPr lang="en-US" b="0" i="1" smtClean="0">
                        <a:latin typeface="Cambria Math" panose="02040503050406030204" pitchFamily="18" charset="0"/>
                      </a:rPr>
                      <m:t>, 1 </m:t>
                    </m:r>
                    <m:r>
                      <a:rPr lang="en-US" b="0" i="1" smtClean="0">
                        <a:latin typeface="Cambria Math" panose="02040503050406030204" pitchFamily="18" charset="0"/>
                      </a:rPr>
                      <m:t>𝑊𝑎𝑡𝑡</m:t>
                    </m:r>
                  </m:oMath>
                </m:oMathPara>
              </a14:m>
              <a:endParaRPr lang="en-US" dirty="0"/>
            </a:p>
            <a:p>
              <a:r>
                <a:rPr lang="en-US" dirty="0"/>
                <a:t>2014 - </a:t>
              </a:r>
              <a:endParaRPr lang="el-GR" dirty="0"/>
            </a:p>
          </dgm:t>
        </dgm:pt>
      </mc:Choice>
      <mc:Fallback xmlns="">
        <dgm:pt modelId="{3CF014FB-CC82-4BF5-86DA-2294B91451A1}">
          <dgm:prSet phldrT="[Κείμενο]"/>
          <dgm:spPr/>
          <dgm:t>
            <a:bodyPr/>
            <a:lstStyle/>
            <a:p>
              <a:r>
                <a:rPr lang="en-US" dirty="0"/>
                <a:t>NGRM</a:t>
              </a:r>
            </a:p>
            <a:p>
              <a:pPr/>
              <a:r>
                <a:rPr lang="en-US" b="0" i="0">
                  <a:latin typeface="Cambria Math" panose="02040503050406030204" pitchFamily="18" charset="0"/>
                </a:rPr>
                <a:t>1 𝑘𝑔, 1 𝑊𝑎𝑡𝑡</a:t>
              </a:r>
              <a:endParaRPr lang="en-US" dirty="0"/>
            </a:p>
            <a:p>
              <a:r>
                <a:rPr lang="en-US" dirty="0"/>
                <a:t>2014 - </a:t>
              </a:r>
              <a:endParaRPr lang="el-GR" dirty="0"/>
            </a:p>
          </dgm:t>
        </dgm:pt>
      </mc:Fallback>
    </mc:AlternateContent>
    <dgm:pt modelId="{D30DA956-B716-4198-970A-0BA9490CA491}" type="parTrans" cxnId="{69D7B32A-9AA5-4DF2-8724-C329130330A4}">
      <dgm:prSet/>
      <dgm:spPr/>
      <dgm:t>
        <a:bodyPr/>
        <a:lstStyle/>
        <a:p>
          <a:endParaRPr lang="el-GR"/>
        </a:p>
      </dgm:t>
    </dgm:pt>
    <dgm:pt modelId="{31BC4EE8-8A10-4FBF-A543-26CD4B7774A0}" type="sibTrans" cxnId="{69D7B32A-9AA5-4DF2-8724-C329130330A4}">
      <dgm:prSet/>
      <dgm:spPr/>
      <dgm:t>
        <a:bodyPr/>
        <a:lstStyle/>
        <a:p>
          <a:endParaRPr lang="el-GR"/>
        </a:p>
      </dgm:t>
    </dgm:pt>
    <dgm:pt modelId="{DC1DE5A4-49E4-4974-99AC-C372AF610F13}" type="pres">
      <dgm:prSet presAssocID="{96BDCD52-B297-4897-A0F2-8CF37307C400}" presName="Name0" presStyleCnt="0">
        <dgm:presLayoutVars>
          <dgm:chMax/>
          <dgm:chPref/>
          <dgm:dir/>
          <dgm:animLvl val="lvl"/>
          <dgm:resizeHandles val="exact"/>
        </dgm:presLayoutVars>
      </dgm:prSet>
      <dgm:spPr/>
      <dgm:t>
        <a:bodyPr/>
        <a:lstStyle/>
        <a:p>
          <a:endParaRPr lang="en-US"/>
        </a:p>
      </dgm:t>
    </dgm:pt>
    <dgm:pt modelId="{ABF17C5A-970D-4C04-AAF4-2B809851BF09}" type="pres">
      <dgm:prSet presAssocID="{E6DD0797-74D0-490E-B153-D6D6DAAC7D6A}" presName="composite" presStyleCnt="0"/>
      <dgm:spPr/>
    </dgm:pt>
    <dgm:pt modelId="{D7D2E9E6-256E-45F4-BB27-8E6718BFE630}" type="pres">
      <dgm:prSet presAssocID="{E6DD0797-74D0-490E-B153-D6D6DAAC7D6A}" presName="Image" presStyleLbl="alignNode1" presStyleIdx="0" presStyleCnt="4" custScaleX="100496" custScaleY="100496"/>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4293726E-BF27-4FDA-9DA8-247D837FAA10}" type="pres">
      <dgm:prSet presAssocID="{E6DD0797-74D0-490E-B153-D6D6DAAC7D6A}" presName="Accent" presStyleLbl="parChTrans1D1" presStyleIdx="0" presStyleCnt="4"/>
      <dgm:spPr/>
    </dgm:pt>
    <dgm:pt modelId="{17D02CDC-0445-4879-9969-0730112A4C79}" type="pres">
      <dgm:prSet presAssocID="{E6DD0797-74D0-490E-B153-D6D6DAAC7D6A}" presName="Parent" presStyleLbl="revTx" presStyleIdx="0" presStyleCnt="4">
        <dgm:presLayoutVars>
          <dgm:chMax val="0"/>
          <dgm:chPref val="0"/>
          <dgm:bulletEnabled val="1"/>
        </dgm:presLayoutVars>
      </dgm:prSet>
      <dgm:spPr/>
      <dgm:t>
        <a:bodyPr/>
        <a:lstStyle/>
        <a:p>
          <a:endParaRPr lang="en-US"/>
        </a:p>
      </dgm:t>
    </dgm:pt>
    <dgm:pt modelId="{4F7C6751-69F2-4F5D-BD7F-D2676B3AB60A}" type="pres">
      <dgm:prSet presAssocID="{E8866A7A-6EBD-4B8D-AA9C-FBEA02806841}" presName="sibTrans" presStyleCnt="0"/>
      <dgm:spPr/>
    </dgm:pt>
    <dgm:pt modelId="{6C17678C-FF9A-48F8-A81A-72AF8BFAC82D}" type="pres">
      <dgm:prSet presAssocID="{D5DA17CE-B4C5-4C75-9DDB-DA6BEAF9BF9E}" presName="composite" presStyleCnt="0"/>
      <dgm:spPr/>
    </dgm:pt>
    <dgm:pt modelId="{4AFFA85A-E143-41B7-8D53-0B4016924A26}" type="pres">
      <dgm:prSet presAssocID="{D5DA17CE-B4C5-4C75-9DDB-DA6BEAF9BF9E}" presName="Image" presStyleLbl="align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13000" r="-13000"/>
          </a:stretch>
        </a:blipFill>
      </dgm:spPr>
    </dgm:pt>
    <dgm:pt modelId="{B11424A1-BE1B-4A76-8579-C9BDF4A12E8B}" type="pres">
      <dgm:prSet presAssocID="{D5DA17CE-B4C5-4C75-9DDB-DA6BEAF9BF9E}" presName="Accent" presStyleLbl="parChTrans1D1" presStyleIdx="1" presStyleCnt="4"/>
      <dgm:spPr/>
    </dgm:pt>
    <dgm:pt modelId="{E2CBD6D1-A805-4C57-96E8-4ECB6D3335B7}" type="pres">
      <dgm:prSet presAssocID="{D5DA17CE-B4C5-4C75-9DDB-DA6BEAF9BF9E}" presName="Parent" presStyleLbl="revTx" presStyleIdx="1" presStyleCnt="4">
        <dgm:presLayoutVars>
          <dgm:chMax val="0"/>
          <dgm:chPref val="0"/>
          <dgm:bulletEnabled val="1"/>
        </dgm:presLayoutVars>
      </dgm:prSet>
      <dgm:spPr/>
      <dgm:t>
        <a:bodyPr/>
        <a:lstStyle/>
        <a:p>
          <a:endParaRPr lang="en-US"/>
        </a:p>
      </dgm:t>
    </dgm:pt>
    <dgm:pt modelId="{ED5F4B3D-1F9C-421F-83E1-798905B4A01F}" type="pres">
      <dgm:prSet presAssocID="{9C30FBCE-9EC2-478F-A676-D56817066192}" presName="sibTrans" presStyleCnt="0"/>
      <dgm:spPr/>
    </dgm:pt>
    <dgm:pt modelId="{618C8ADE-381E-4346-AD89-822B99A0BDB5}" type="pres">
      <dgm:prSet presAssocID="{3CF014FB-CC82-4BF5-86DA-2294B91451A1}" presName="composite" presStyleCnt="0"/>
      <dgm:spPr/>
    </dgm:pt>
    <dgm:pt modelId="{4D4BB791-3D73-4EC6-BB23-2A88C2CD367A}" type="pres">
      <dgm:prSet presAssocID="{3CF014FB-CC82-4BF5-86DA-2294B91451A1}" presName="Image" presStyleLbl="align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4000" r="-24000"/>
          </a:stretch>
        </a:blipFill>
      </dgm:spPr>
    </dgm:pt>
    <dgm:pt modelId="{16AF9798-D07A-4822-8A75-0A94E6AD2093}" type="pres">
      <dgm:prSet presAssocID="{3CF014FB-CC82-4BF5-86DA-2294B91451A1}" presName="Accent" presStyleLbl="parChTrans1D1" presStyleIdx="2" presStyleCnt="4"/>
      <dgm:spPr/>
    </dgm:pt>
    <dgm:pt modelId="{867CFFD1-4CFB-4639-A1ED-E41DAC1DF53D}" type="pres">
      <dgm:prSet presAssocID="{3CF014FB-CC82-4BF5-86DA-2294B91451A1}" presName="Parent" presStyleLbl="revTx" presStyleIdx="2" presStyleCnt="4">
        <dgm:presLayoutVars>
          <dgm:chMax val="0"/>
          <dgm:chPref val="0"/>
          <dgm:bulletEnabled val="1"/>
        </dgm:presLayoutVars>
      </dgm:prSet>
      <dgm:spPr/>
      <dgm:t>
        <a:bodyPr/>
        <a:lstStyle/>
        <a:p>
          <a:endParaRPr lang="en-US"/>
        </a:p>
      </dgm:t>
    </dgm:pt>
    <dgm:pt modelId="{47204BAD-111A-4CDD-921F-F2A94357E92E}" type="pres">
      <dgm:prSet presAssocID="{31BC4EE8-8A10-4FBF-A543-26CD4B7774A0}" presName="sibTrans" presStyleCnt="0"/>
      <dgm:spPr/>
    </dgm:pt>
    <dgm:pt modelId="{012CCB12-6737-4C48-B333-6DA761687AB7}" type="pres">
      <dgm:prSet presAssocID="{11819190-FFCF-4254-A759-0A292043978F}" presName="composite" presStyleCnt="0"/>
      <dgm:spPr/>
    </dgm:pt>
    <dgm:pt modelId="{1A6CB96D-60D6-4A88-A84D-AD8CED640EA1}" type="pres">
      <dgm:prSet presAssocID="{11819190-FFCF-4254-A759-0A292043978F}" presName="Image" presStyleLbl="align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F4583615-3977-45BE-A68C-52E42A69C030}" type="pres">
      <dgm:prSet presAssocID="{11819190-FFCF-4254-A759-0A292043978F}" presName="Accent" presStyleLbl="parChTrans1D1" presStyleIdx="3" presStyleCnt="4"/>
      <dgm:spPr/>
    </dgm:pt>
    <dgm:pt modelId="{445B96E7-DDC3-4CF2-874F-D256F783916D}" type="pres">
      <dgm:prSet presAssocID="{11819190-FFCF-4254-A759-0A292043978F}" presName="Parent" presStyleLbl="revTx" presStyleIdx="3" presStyleCnt="4">
        <dgm:presLayoutVars>
          <dgm:chMax val="0"/>
          <dgm:chPref val="0"/>
          <dgm:bulletEnabled val="1"/>
        </dgm:presLayoutVars>
      </dgm:prSet>
      <dgm:spPr/>
      <dgm:t>
        <a:bodyPr/>
        <a:lstStyle/>
        <a:p>
          <a:endParaRPr lang="en-US"/>
        </a:p>
      </dgm:t>
    </dgm:pt>
  </dgm:ptLst>
  <dgm:cxnLst>
    <dgm:cxn modelId="{A682485E-C40F-4039-9C50-42CB61CE9924}" type="presOf" srcId="{E6DD0797-74D0-490E-B153-D6D6DAAC7D6A}" destId="{17D02CDC-0445-4879-9969-0730112A4C79}" srcOrd="0" destOrd="0" presId="urn:microsoft.com/office/officeart/2008/layout/PictureLineup"/>
    <dgm:cxn modelId="{69D7B32A-9AA5-4DF2-8724-C329130330A4}" srcId="{96BDCD52-B297-4897-A0F2-8CF37307C400}" destId="{3CF014FB-CC82-4BF5-86DA-2294B91451A1}" srcOrd="2" destOrd="0" parTransId="{D30DA956-B716-4198-970A-0BA9490CA491}" sibTransId="{31BC4EE8-8A10-4FBF-A543-26CD4B7774A0}"/>
    <dgm:cxn modelId="{DDF197A7-812E-42F3-B8C7-AAF6EE48DA94}" srcId="{96BDCD52-B297-4897-A0F2-8CF37307C400}" destId="{11819190-FFCF-4254-A759-0A292043978F}" srcOrd="3" destOrd="0" parTransId="{C3E4242F-DEE2-4554-BD7A-6AAA001AFDD8}" sibTransId="{083D68C9-FD95-42EB-846A-9507F583EB5F}"/>
    <dgm:cxn modelId="{20400515-362A-4C70-A312-DF325BFC8A13}" type="presOf" srcId="{11819190-FFCF-4254-A759-0A292043978F}" destId="{445B96E7-DDC3-4CF2-874F-D256F783916D}" srcOrd="0" destOrd="0" presId="urn:microsoft.com/office/officeart/2008/layout/PictureLineup"/>
    <dgm:cxn modelId="{D9A7FB78-1555-4E67-ACA0-69D27BF9B03E}" type="presOf" srcId="{D5DA17CE-B4C5-4C75-9DDB-DA6BEAF9BF9E}" destId="{E2CBD6D1-A805-4C57-96E8-4ECB6D3335B7}" srcOrd="0" destOrd="0" presId="urn:microsoft.com/office/officeart/2008/layout/PictureLineup"/>
    <dgm:cxn modelId="{58F4A9A7-9B96-4F2D-A30D-3EEAC2406D83}" type="presOf" srcId="{96BDCD52-B297-4897-A0F2-8CF37307C400}" destId="{DC1DE5A4-49E4-4974-99AC-C372AF610F13}" srcOrd="0" destOrd="0" presId="urn:microsoft.com/office/officeart/2008/layout/PictureLineup"/>
    <dgm:cxn modelId="{8E4B3466-278F-4C6C-83DC-D7899A53848A}" type="presOf" srcId="{3CF014FB-CC82-4BF5-86DA-2294B91451A1}" destId="{867CFFD1-4CFB-4639-A1ED-E41DAC1DF53D}" srcOrd="0" destOrd="0" presId="urn:microsoft.com/office/officeart/2008/layout/PictureLineup"/>
    <dgm:cxn modelId="{649CC783-97FE-4831-B712-ECBA0B6B2A63}" srcId="{96BDCD52-B297-4897-A0F2-8CF37307C400}" destId="{E6DD0797-74D0-490E-B153-D6D6DAAC7D6A}" srcOrd="0" destOrd="0" parTransId="{55176C97-20F1-4C23-BAD5-91E6E2401024}" sibTransId="{E8866A7A-6EBD-4B8D-AA9C-FBEA02806841}"/>
    <dgm:cxn modelId="{E66B526D-8335-4450-983E-6C6D325C5029}" srcId="{96BDCD52-B297-4897-A0F2-8CF37307C400}" destId="{D5DA17CE-B4C5-4C75-9DDB-DA6BEAF9BF9E}" srcOrd="1" destOrd="0" parTransId="{52206FFC-9140-456F-8941-43A4AAB04BF5}" sibTransId="{9C30FBCE-9EC2-478F-A676-D56817066192}"/>
    <dgm:cxn modelId="{9384BD46-4C4F-466C-A651-FE8BB3649511}" type="presParOf" srcId="{DC1DE5A4-49E4-4974-99AC-C372AF610F13}" destId="{ABF17C5A-970D-4C04-AAF4-2B809851BF09}" srcOrd="0" destOrd="0" presId="urn:microsoft.com/office/officeart/2008/layout/PictureLineup"/>
    <dgm:cxn modelId="{46A280E1-2336-4A6D-BE24-596E6451CFA0}" type="presParOf" srcId="{ABF17C5A-970D-4C04-AAF4-2B809851BF09}" destId="{D7D2E9E6-256E-45F4-BB27-8E6718BFE630}" srcOrd="0" destOrd="0" presId="urn:microsoft.com/office/officeart/2008/layout/PictureLineup"/>
    <dgm:cxn modelId="{9256882A-9AB3-4BD3-A08E-2A83B5908B83}" type="presParOf" srcId="{ABF17C5A-970D-4C04-AAF4-2B809851BF09}" destId="{4293726E-BF27-4FDA-9DA8-247D837FAA10}" srcOrd="1" destOrd="0" presId="urn:microsoft.com/office/officeart/2008/layout/PictureLineup"/>
    <dgm:cxn modelId="{518AC13A-9834-40CD-9932-49ED18D51739}" type="presParOf" srcId="{ABF17C5A-970D-4C04-AAF4-2B809851BF09}" destId="{17D02CDC-0445-4879-9969-0730112A4C79}" srcOrd="2" destOrd="0" presId="urn:microsoft.com/office/officeart/2008/layout/PictureLineup"/>
    <dgm:cxn modelId="{BCF7646E-5A7D-4F6C-8087-2E98D879CE41}" type="presParOf" srcId="{DC1DE5A4-49E4-4974-99AC-C372AF610F13}" destId="{4F7C6751-69F2-4F5D-BD7F-D2676B3AB60A}" srcOrd="1" destOrd="0" presId="urn:microsoft.com/office/officeart/2008/layout/PictureLineup"/>
    <dgm:cxn modelId="{9236072D-40D6-4D0D-9A30-B624F1329B08}" type="presParOf" srcId="{DC1DE5A4-49E4-4974-99AC-C372AF610F13}" destId="{6C17678C-FF9A-48F8-A81A-72AF8BFAC82D}" srcOrd="2" destOrd="0" presId="urn:microsoft.com/office/officeart/2008/layout/PictureLineup"/>
    <dgm:cxn modelId="{15C9038C-71A4-4381-BFAE-F28516912918}" type="presParOf" srcId="{6C17678C-FF9A-48F8-A81A-72AF8BFAC82D}" destId="{4AFFA85A-E143-41B7-8D53-0B4016924A26}" srcOrd="0" destOrd="0" presId="urn:microsoft.com/office/officeart/2008/layout/PictureLineup"/>
    <dgm:cxn modelId="{86D19704-E7BA-4984-B03C-E6C5304B0C60}" type="presParOf" srcId="{6C17678C-FF9A-48F8-A81A-72AF8BFAC82D}" destId="{B11424A1-BE1B-4A76-8579-C9BDF4A12E8B}" srcOrd="1" destOrd="0" presId="urn:microsoft.com/office/officeart/2008/layout/PictureLineup"/>
    <dgm:cxn modelId="{6DB43E7F-A0E8-4095-BC7A-2E94AC8BC2A1}" type="presParOf" srcId="{6C17678C-FF9A-48F8-A81A-72AF8BFAC82D}" destId="{E2CBD6D1-A805-4C57-96E8-4ECB6D3335B7}" srcOrd="2" destOrd="0" presId="urn:microsoft.com/office/officeart/2008/layout/PictureLineup"/>
    <dgm:cxn modelId="{2349F8E6-3D69-499F-BF14-03C7A448D1D6}" type="presParOf" srcId="{DC1DE5A4-49E4-4974-99AC-C372AF610F13}" destId="{ED5F4B3D-1F9C-421F-83E1-798905B4A01F}" srcOrd="3" destOrd="0" presId="urn:microsoft.com/office/officeart/2008/layout/PictureLineup"/>
    <dgm:cxn modelId="{F1E3AFE4-6FFE-4B88-8F26-C0E7016B24B1}" type="presParOf" srcId="{DC1DE5A4-49E4-4974-99AC-C372AF610F13}" destId="{618C8ADE-381E-4346-AD89-822B99A0BDB5}" srcOrd="4" destOrd="0" presId="urn:microsoft.com/office/officeart/2008/layout/PictureLineup"/>
    <dgm:cxn modelId="{1137B3C8-0A98-4AF6-BF04-28286F895FC9}" type="presParOf" srcId="{618C8ADE-381E-4346-AD89-822B99A0BDB5}" destId="{4D4BB791-3D73-4EC6-BB23-2A88C2CD367A}" srcOrd="0" destOrd="0" presId="urn:microsoft.com/office/officeart/2008/layout/PictureLineup"/>
    <dgm:cxn modelId="{696103E7-4C88-4F66-8C5D-79DD1491200C}" type="presParOf" srcId="{618C8ADE-381E-4346-AD89-822B99A0BDB5}" destId="{16AF9798-D07A-4822-8A75-0A94E6AD2093}" srcOrd="1" destOrd="0" presId="urn:microsoft.com/office/officeart/2008/layout/PictureLineup"/>
    <dgm:cxn modelId="{C981C5C2-63BF-4323-BA1D-6D9514BCDFA7}" type="presParOf" srcId="{618C8ADE-381E-4346-AD89-822B99A0BDB5}" destId="{867CFFD1-4CFB-4639-A1ED-E41DAC1DF53D}" srcOrd="2" destOrd="0" presId="urn:microsoft.com/office/officeart/2008/layout/PictureLineup"/>
    <dgm:cxn modelId="{6157B1F7-349B-4CB5-91BC-6AE890667DE7}" type="presParOf" srcId="{DC1DE5A4-49E4-4974-99AC-C372AF610F13}" destId="{47204BAD-111A-4CDD-921F-F2A94357E92E}" srcOrd="5" destOrd="0" presId="urn:microsoft.com/office/officeart/2008/layout/PictureLineup"/>
    <dgm:cxn modelId="{ACDB3DEE-89E6-4B74-968B-158D5816064A}" type="presParOf" srcId="{DC1DE5A4-49E4-4974-99AC-C372AF610F13}" destId="{012CCB12-6737-4C48-B333-6DA761687AB7}" srcOrd="6" destOrd="0" presId="urn:microsoft.com/office/officeart/2008/layout/PictureLineup"/>
    <dgm:cxn modelId="{713483F1-1263-45A7-A422-5F7F27537A09}" type="presParOf" srcId="{012CCB12-6737-4C48-B333-6DA761687AB7}" destId="{1A6CB96D-60D6-4A88-A84D-AD8CED640EA1}" srcOrd="0" destOrd="0" presId="urn:microsoft.com/office/officeart/2008/layout/PictureLineup"/>
    <dgm:cxn modelId="{18A58EA5-54BF-4239-96EF-868FB88ACD39}" type="presParOf" srcId="{012CCB12-6737-4C48-B333-6DA761687AB7}" destId="{F4583615-3977-45BE-A68C-52E42A69C030}" srcOrd="1" destOrd="0" presId="urn:microsoft.com/office/officeart/2008/layout/PictureLineup"/>
    <dgm:cxn modelId="{717CA8E2-B289-4483-9709-4F73F901E798}" type="presParOf" srcId="{012CCB12-6737-4C48-B333-6DA761687AB7}" destId="{445B96E7-DDC3-4CF2-874F-D256F783916D}" srcOrd="2" destOrd="0" presId="urn:microsoft.com/office/officeart/2008/layout/PictureLineup"/>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6BDCD52-B297-4897-A0F2-8CF37307C400}"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l-GR"/>
        </a:p>
      </dgm:t>
    </dgm:pt>
    <dgm:pt modelId="{E6DD0797-74D0-490E-B153-D6D6DAAC7D6A}">
      <dgm:prSet phldrT="[Κείμενο]"/>
      <dgm:spPr/>
      <dgm:t>
        <a:bodyPr/>
        <a:lstStyle/>
        <a:p>
          <a:r>
            <a:rPr lang="en-US" dirty="0"/>
            <a:t>REM </a:t>
          </a:r>
          <a:endParaRPr lang="el-GR" dirty="0"/>
        </a:p>
        <a:p>
          <a:r>
            <a:rPr lang="en-US" dirty="0"/>
            <a:t>2</a:t>
          </a:r>
          <a:r>
            <a:rPr lang="el-GR" dirty="0"/>
            <a:t> αποστολές</a:t>
          </a:r>
          <a:endParaRPr lang="en-US" dirty="0"/>
        </a:p>
        <a:p>
          <a:r>
            <a:rPr lang="el-GR" dirty="0"/>
            <a:t>1994 - 1998</a:t>
          </a:r>
        </a:p>
      </dgm:t>
    </dgm:pt>
    <dgm:pt modelId="{55176C97-20F1-4C23-BAD5-91E6E2401024}" type="parTrans" cxnId="{649CC783-97FE-4831-B712-ECBA0B6B2A63}">
      <dgm:prSet/>
      <dgm:spPr/>
      <dgm:t>
        <a:bodyPr/>
        <a:lstStyle/>
        <a:p>
          <a:endParaRPr lang="el-GR"/>
        </a:p>
      </dgm:t>
    </dgm:pt>
    <dgm:pt modelId="{E8866A7A-6EBD-4B8D-AA9C-FBEA02806841}" type="sibTrans" cxnId="{649CC783-97FE-4831-B712-ECBA0B6B2A63}">
      <dgm:prSet/>
      <dgm:spPr/>
      <dgm:t>
        <a:bodyPr/>
        <a:lstStyle/>
        <a:p>
          <a:endParaRPr lang="el-GR"/>
        </a:p>
      </dgm:t>
    </dgm:pt>
    <dgm:pt modelId="{D5DA17CE-B4C5-4C75-9DDB-DA6BEAF9BF9E}">
      <dgm:prSet phldrT="[Κείμενο]"/>
      <dgm:spPr/>
      <dgm:t>
        <a:bodyPr/>
        <a:lstStyle/>
        <a:p>
          <a:r>
            <a:rPr lang="en-US" dirty="0"/>
            <a:t>SREM</a:t>
          </a:r>
          <a:endParaRPr lang="el-GR" dirty="0"/>
        </a:p>
        <a:p>
          <a:r>
            <a:rPr lang="el-GR" dirty="0"/>
            <a:t>6 αποστολές</a:t>
          </a:r>
        </a:p>
        <a:p>
          <a:r>
            <a:rPr lang="el-GR" dirty="0"/>
            <a:t>2001 - 2009</a:t>
          </a:r>
          <a:endParaRPr lang="en-US" dirty="0"/>
        </a:p>
      </dgm:t>
    </dgm:pt>
    <dgm:pt modelId="{52206FFC-9140-456F-8941-43A4AAB04BF5}" type="parTrans" cxnId="{E66B526D-8335-4450-983E-6C6D325C5029}">
      <dgm:prSet/>
      <dgm:spPr/>
      <dgm:t>
        <a:bodyPr/>
        <a:lstStyle/>
        <a:p>
          <a:endParaRPr lang="el-GR"/>
        </a:p>
      </dgm:t>
    </dgm:pt>
    <dgm:pt modelId="{9C30FBCE-9EC2-478F-A676-D56817066192}" type="sibTrans" cxnId="{E66B526D-8335-4450-983E-6C6D325C5029}">
      <dgm:prSet/>
      <dgm:spPr/>
      <dgm:t>
        <a:bodyPr/>
        <a:lstStyle/>
        <a:p>
          <a:endParaRPr lang="el-GR"/>
        </a:p>
      </dgm:t>
    </dgm:pt>
    <dgm:pt modelId="{11819190-FFCF-4254-A759-0A292043978F}">
      <dgm:prSet phldrT="[Κείμενο]"/>
      <dgm:spPr>
        <a:blipFill>
          <a:blip xmlns:r="http://schemas.openxmlformats.org/officeDocument/2006/relationships" r:embed="rId1"/>
          <a:stretch>
            <a:fillRect l="-5405" t="-2426" r="-4054"/>
          </a:stretch>
        </a:blipFill>
      </dgm:spPr>
      <dgm:t>
        <a:bodyPr/>
        <a:lstStyle/>
        <a:p>
          <a:r>
            <a:rPr lang="el-GR">
              <a:noFill/>
            </a:rPr>
            <a:t> </a:t>
          </a:r>
        </a:p>
      </dgm:t>
    </dgm:pt>
    <dgm:pt modelId="{C3E4242F-DEE2-4554-BD7A-6AAA001AFDD8}" type="parTrans" cxnId="{DDF197A7-812E-42F3-B8C7-AAF6EE48DA94}">
      <dgm:prSet/>
      <dgm:spPr/>
      <dgm:t>
        <a:bodyPr/>
        <a:lstStyle/>
        <a:p>
          <a:endParaRPr lang="el-GR"/>
        </a:p>
      </dgm:t>
    </dgm:pt>
    <dgm:pt modelId="{083D68C9-FD95-42EB-846A-9507F583EB5F}" type="sibTrans" cxnId="{DDF197A7-812E-42F3-B8C7-AAF6EE48DA94}">
      <dgm:prSet/>
      <dgm:spPr/>
      <dgm:t>
        <a:bodyPr/>
        <a:lstStyle/>
        <a:p>
          <a:endParaRPr lang="el-GR"/>
        </a:p>
      </dgm:t>
    </dgm:pt>
    <dgm:pt modelId="{3CF014FB-CC82-4BF5-86DA-2294B91451A1}">
      <dgm:prSet phldrT="[Κείμενο]"/>
      <dgm:spPr>
        <a:blipFill>
          <a:blip xmlns:r="http://schemas.openxmlformats.org/officeDocument/2006/relationships" r:embed="rId2"/>
          <a:stretch>
            <a:fillRect l="-5676" t="-2426"/>
          </a:stretch>
        </a:blipFill>
      </dgm:spPr>
      <dgm:t>
        <a:bodyPr/>
        <a:lstStyle/>
        <a:p>
          <a:r>
            <a:rPr lang="el-GR">
              <a:noFill/>
            </a:rPr>
            <a:t> </a:t>
          </a:r>
        </a:p>
      </dgm:t>
    </dgm:pt>
    <dgm:pt modelId="{D30DA956-B716-4198-970A-0BA9490CA491}" type="parTrans" cxnId="{69D7B32A-9AA5-4DF2-8724-C329130330A4}">
      <dgm:prSet/>
      <dgm:spPr/>
      <dgm:t>
        <a:bodyPr/>
        <a:lstStyle/>
        <a:p>
          <a:endParaRPr lang="el-GR"/>
        </a:p>
      </dgm:t>
    </dgm:pt>
    <dgm:pt modelId="{31BC4EE8-8A10-4FBF-A543-26CD4B7774A0}" type="sibTrans" cxnId="{69D7B32A-9AA5-4DF2-8724-C329130330A4}">
      <dgm:prSet/>
      <dgm:spPr/>
      <dgm:t>
        <a:bodyPr/>
        <a:lstStyle/>
        <a:p>
          <a:endParaRPr lang="el-GR"/>
        </a:p>
      </dgm:t>
    </dgm:pt>
    <dgm:pt modelId="{DC1DE5A4-49E4-4974-99AC-C372AF610F13}" type="pres">
      <dgm:prSet presAssocID="{96BDCD52-B297-4897-A0F2-8CF37307C400}" presName="Name0" presStyleCnt="0">
        <dgm:presLayoutVars>
          <dgm:chMax/>
          <dgm:chPref/>
          <dgm:dir/>
          <dgm:animLvl val="lvl"/>
          <dgm:resizeHandles val="exact"/>
        </dgm:presLayoutVars>
      </dgm:prSet>
      <dgm:spPr/>
    </dgm:pt>
    <dgm:pt modelId="{ABF17C5A-970D-4C04-AAF4-2B809851BF09}" type="pres">
      <dgm:prSet presAssocID="{E6DD0797-74D0-490E-B153-D6D6DAAC7D6A}" presName="composite" presStyleCnt="0"/>
      <dgm:spPr/>
    </dgm:pt>
    <dgm:pt modelId="{D7D2E9E6-256E-45F4-BB27-8E6718BFE630}" type="pres">
      <dgm:prSet presAssocID="{E6DD0797-74D0-490E-B153-D6D6DAAC7D6A}" presName="Image" presStyleLbl="alignNode1" presStyleIdx="0" presStyleCnt="4" custScaleX="100496" custScaleY="100496"/>
      <dgm:spPr>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dgm:spPr>
    </dgm:pt>
    <dgm:pt modelId="{4293726E-BF27-4FDA-9DA8-247D837FAA10}" type="pres">
      <dgm:prSet presAssocID="{E6DD0797-74D0-490E-B153-D6D6DAAC7D6A}" presName="Accent" presStyleLbl="parChTrans1D1" presStyleIdx="0" presStyleCnt="4"/>
      <dgm:spPr/>
    </dgm:pt>
    <dgm:pt modelId="{17D02CDC-0445-4879-9969-0730112A4C79}" type="pres">
      <dgm:prSet presAssocID="{E6DD0797-74D0-490E-B153-D6D6DAAC7D6A}" presName="Parent" presStyleLbl="revTx" presStyleIdx="0" presStyleCnt="4">
        <dgm:presLayoutVars>
          <dgm:chMax val="0"/>
          <dgm:chPref val="0"/>
          <dgm:bulletEnabled val="1"/>
        </dgm:presLayoutVars>
      </dgm:prSet>
      <dgm:spPr/>
    </dgm:pt>
    <dgm:pt modelId="{4F7C6751-69F2-4F5D-BD7F-D2676B3AB60A}" type="pres">
      <dgm:prSet presAssocID="{E8866A7A-6EBD-4B8D-AA9C-FBEA02806841}" presName="sibTrans" presStyleCnt="0"/>
      <dgm:spPr/>
    </dgm:pt>
    <dgm:pt modelId="{6C17678C-FF9A-48F8-A81A-72AF8BFAC82D}" type="pres">
      <dgm:prSet presAssocID="{D5DA17CE-B4C5-4C75-9DDB-DA6BEAF9BF9E}" presName="composite" presStyleCnt="0"/>
      <dgm:spPr/>
    </dgm:pt>
    <dgm:pt modelId="{4AFFA85A-E143-41B7-8D53-0B4016924A26}" type="pres">
      <dgm:prSet presAssocID="{D5DA17CE-B4C5-4C75-9DDB-DA6BEAF9BF9E}" presName="Image" presStyleLbl="alignNode1" presStyleIdx="1"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13000" r="-13000"/>
          </a:stretch>
        </a:blipFill>
      </dgm:spPr>
    </dgm:pt>
    <dgm:pt modelId="{B11424A1-BE1B-4A76-8579-C9BDF4A12E8B}" type="pres">
      <dgm:prSet presAssocID="{D5DA17CE-B4C5-4C75-9DDB-DA6BEAF9BF9E}" presName="Accent" presStyleLbl="parChTrans1D1" presStyleIdx="1" presStyleCnt="4"/>
      <dgm:spPr/>
    </dgm:pt>
    <dgm:pt modelId="{E2CBD6D1-A805-4C57-96E8-4ECB6D3335B7}" type="pres">
      <dgm:prSet presAssocID="{D5DA17CE-B4C5-4C75-9DDB-DA6BEAF9BF9E}" presName="Parent" presStyleLbl="revTx" presStyleIdx="1" presStyleCnt="4">
        <dgm:presLayoutVars>
          <dgm:chMax val="0"/>
          <dgm:chPref val="0"/>
          <dgm:bulletEnabled val="1"/>
        </dgm:presLayoutVars>
      </dgm:prSet>
      <dgm:spPr/>
    </dgm:pt>
    <dgm:pt modelId="{ED5F4B3D-1F9C-421F-83E1-798905B4A01F}" type="pres">
      <dgm:prSet presAssocID="{9C30FBCE-9EC2-478F-A676-D56817066192}" presName="sibTrans" presStyleCnt="0"/>
      <dgm:spPr/>
    </dgm:pt>
    <dgm:pt modelId="{618C8ADE-381E-4346-AD89-822B99A0BDB5}" type="pres">
      <dgm:prSet presAssocID="{3CF014FB-CC82-4BF5-86DA-2294B91451A1}" presName="composite" presStyleCnt="0"/>
      <dgm:spPr/>
    </dgm:pt>
    <dgm:pt modelId="{4D4BB791-3D73-4EC6-BB23-2A88C2CD367A}" type="pres">
      <dgm:prSet presAssocID="{3CF014FB-CC82-4BF5-86DA-2294B91451A1}" presName="Image" presStyleLbl="alignNode1" presStyleIdx="2" presStyleCnt="4"/>
      <dgm:spPr>
        <a:blipFill>
          <a:blip xmlns:r="http://schemas.openxmlformats.org/officeDocument/2006/relationships" r:embed="rId5">
            <a:extLst>
              <a:ext uri="{28A0092B-C50C-407E-A947-70E740481C1C}">
                <a14:useLocalDpi xmlns:a14="http://schemas.microsoft.com/office/drawing/2010/main" val="0"/>
              </a:ext>
            </a:extLst>
          </a:blip>
          <a:srcRect/>
          <a:stretch>
            <a:fillRect l="-24000" r="-24000"/>
          </a:stretch>
        </a:blipFill>
      </dgm:spPr>
    </dgm:pt>
    <dgm:pt modelId="{16AF9798-D07A-4822-8A75-0A94E6AD2093}" type="pres">
      <dgm:prSet presAssocID="{3CF014FB-CC82-4BF5-86DA-2294B91451A1}" presName="Accent" presStyleLbl="parChTrans1D1" presStyleIdx="2" presStyleCnt="4"/>
      <dgm:spPr/>
    </dgm:pt>
    <dgm:pt modelId="{867CFFD1-4CFB-4639-A1ED-E41DAC1DF53D}" type="pres">
      <dgm:prSet presAssocID="{3CF014FB-CC82-4BF5-86DA-2294B91451A1}" presName="Parent" presStyleLbl="revTx" presStyleIdx="2" presStyleCnt="4">
        <dgm:presLayoutVars>
          <dgm:chMax val="0"/>
          <dgm:chPref val="0"/>
          <dgm:bulletEnabled val="1"/>
        </dgm:presLayoutVars>
      </dgm:prSet>
      <dgm:spPr/>
    </dgm:pt>
    <dgm:pt modelId="{47204BAD-111A-4CDD-921F-F2A94357E92E}" type="pres">
      <dgm:prSet presAssocID="{31BC4EE8-8A10-4FBF-A543-26CD4B7774A0}" presName="sibTrans" presStyleCnt="0"/>
      <dgm:spPr/>
    </dgm:pt>
    <dgm:pt modelId="{012CCB12-6737-4C48-B333-6DA761687AB7}" type="pres">
      <dgm:prSet presAssocID="{11819190-FFCF-4254-A759-0A292043978F}" presName="composite" presStyleCnt="0"/>
      <dgm:spPr/>
    </dgm:pt>
    <dgm:pt modelId="{1A6CB96D-60D6-4A88-A84D-AD8CED640EA1}" type="pres">
      <dgm:prSet presAssocID="{11819190-FFCF-4254-A759-0A292043978F}" presName="Image" presStyleLbl="alignNode1" presStyleIdx="3" presStyleCnt="4"/>
      <dgm:spPr>
        <a:blipFill>
          <a:blip xmlns:r="http://schemas.openxmlformats.org/officeDocument/2006/relationships" r:embed="rId6">
            <a:extLst>
              <a:ext uri="{28A0092B-C50C-407E-A947-70E740481C1C}">
                <a14:useLocalDpi xmlns:a14="http://schemas.microsoft.com/office/drawing/2010/main" val="0"/>
              </a:ext>
            </a:extLst>
          </a:blip>
          <a:srcRect/>
          <a:stretch>
            <a:fillRect l="-17000" r="-17000"/>
          </a:stretch>
        </a:blipFill>
      </dgm:spPr>
    </dgm:pt>
    <dgm:pt modelId="{F4583615-3977-45BE-A68C-52E42A69C030}" type="pres">
      <dgm:prSet presAssocID="{11819190-FFCF-4254-A759-0A292043978F}" presName="Accent" presStyleLbl="parChTrans1D1" presStyleIdx="3" presStyleCnt="4"/>
      <dgm:spPr/>
    </dgm:pt>
    <dgm:pt modelId="{445B96E7-DDC3-4CF2-874F-D256F783916D}" type="pres">
      <dgm:prSet presAssocID="{11819190-FFCF-4254-A759-0A292043978F}" presName="Parent" presStyleLbl="revTx" presStyleIdx="3" presStyleCnt="4">
        <dgm:presLayoutVars>
          <dgm:chMax val="0"/>
          <dgm:chPref val="0"/>
          <dgm:bulletEnabled val="1"/>
        </dgm:presLayoutVars>
      </dgm:prSet>
      <dgm:spPr/>
    </dgm:pt>
  </dgm:ptLst>
  <dgm:cxnLst>
    <dgm:cxn modelId="{DDF197A7-812E-42F3-B8C7-AAF6EE48DA94}" srcId="{96BDCD52-B297-4897-A0F2-8CF37307C400}" destId="{11819190-FFCF-4254-A759-0A292043978F}" srcOrd="3" destOrd="0" parTransId="{C3E4242F-DEE2-4554-BD7A-6AAA001AFDD8}" sibTransId="{083D68C9-FD95-42EB-846A-9507F583EB5F}"/>
    <dgm:cxn modelId="{E66B526D-8335-4450-983E-6C6D325C5029}" srcId="{96BDCD52-B297-4897-A0F2-8CF37307C400}" destId="{D5DA17CE-B4C5-4C75-9DDB-DA6BEAF9BF9E}" srcOrd="1" destOrd="0" parTransId="{52206FFC-9140-456F-8941-43A4AAB04BF5}" sibTransId="{9C30FBCE-9EC2-478F-A676-D56817066192}"/>
    <dgm:cxn modelId="{D9A7FB78-1555-4E67-ACA0-69D27BF9B03E}" type="presOf" srcId="{D5DA17CE-B4C5-4C75-9DDB-DA6BEAF9BF9E}" destId="{E2CBD6D1-A805-4C57-96E8-4ECB6D3335B7}" srcOrd="0" destOrd="0" presId="urn:microsoft.com/office/officeart/2008/layout/PictureLineup"/>
    <dgm:cxn modelId="{20400515-362A-4C70-A312-DF325BFC8A13}" type="presOf" srcId="{11819190-FFCF-4254-A759-0A292043978F}" destId="{445B96E7-DDC3-4CF2-874F-D256F783916D}" srcOrd="0" destOrd="0" presId="urn:microsoft.com/office/officeart/2008/layout/PictureLineup"/>
    <dgm:cxn modelId="{8E4B3466-278F-4C6C-83DC-D7899A53848A}" type="presOf" srcId="{3CF014FB-CC82-4BF5-86DA-2294B91451A1}" destId="{867CFFD1-4CFB-4639-A1ED-E41DAC1DF53D}" srcOrd="0" destOrd="0" presId="urn:microsoft.com/office/officeart/2008/layout/PictureLineup"/>
    <dgm:cxn modelId="{649CC783-97FE-4831-B712-ECBA0B6B2A63}" srcId="{96BDCD52-B297-4897-A0F2-8CF37307C400}" destId="{E6DD0797-74D0-490E-B153-D6D6DAAC7D6A}" srcOrd="0" destOrd="0" parTransId="{55176C97-20F1-4C23-BAD5-91E6E2401024}" sibTransId="{E8866A7A-6EBD-4B8D-AA9C-FBEA02806841}"/>
    <dgm:cxn modelId="{69D7B32A-9AA5-4DF2-8724-C329130330A4}" srcId="{96BDCD52-B297-4897-A0F2-8CF37307C400}" destId="{3CF014FB-CC82-4BF5-86DA-2294B91451A1}" srcOrd="2" destOrd="0" parTransId="{D30DA956-B716-4198-970A-0BA9490CA491}" sibTransId="{31BC4EE8-8A10-4FBF-A543-26CD4B7774A0}"/>
    <dgm:cxn modelId="{A682485E-C40F-4039-9C50-42CB61CE9924}" type="presOf" srcId="{E6DD0797-74D0-490E-B153-D6D6DAAC7D6A}" destId="{17D02CDC-0445-4879-9969-0730112A4C79}" srcOrd="0" destOrd="0" presId="urn:microsoft.com/office/officeart/2008/layout/PictureLineup"/>
    <dgm:cxn modelId="{58F4A9A7-9B96-4F2D-A30D-3EEAC2406D83}" type="presOf" srcId="{96BDCD52-B297-4897-A0F2-8CF37307C400}" destId="{DC1DE5A4-49E4-4974-99AC-C372AF610F13}" srcOrd="0" destOrd="0" presId="urn:microsoft.com/office/officeart/2008/layout/PictureLineup"/>
    <dgm:cxn modelId="{9384BD46-4C4F-466C-A651-FE8BB3649511}" type="presParOf" srcId="{DC1DE5A4-49E4-4974-99AC-C372AF610F13}" destId="{ABF17C5A-970D-4C04-AAF4-2B809851BF09}" srcOrd="0" destOrd="0" presId="urn:microsoft.com/office/officeart/2008/layout/PictureLineup"/>
    <dgm:cxn modelId="{46A280E1-2336-4A6D-BE24-596E6451CFA0}" type="presParOf" srcId="{ABF17C5A-970D-4C04-AAF4-2B809851BF09}" destId="{D7D2E9E6-256E-45F4-BB27-8E6718BFE630}" srcOrd="0" destOrd="0" presId="urn:microsoft.com/office/officeart/2008/layout/PictureLineup"/>
    <dgm:cxn modelId="{9256882A-9AB3-4BD3-A08E-2A83B5908B83}" type="presParOf" srcId="{ABF17C5A-970D-4C04-AAF4-2B809851BF09}" destId="{4293726E-BF27-4FDA-9DA8-247D837FAA10}" srcOrd="1" destOrd="0" presId="urn:microsoft.com/office/officeart/2008/layout/PictureLineup"/>
    <dgm:cxn modelId="{518AC13A-9834-40CD-9932-49ED18D51739}" type="presParOf" srcId="{ABF17C5A-970D-4C04-AAF4-2B809851BF09}" destId="{17D02CDC-0445-4879-9969-0730112A4C79}" srcOrd="2" destOrd="0" presId="urn:microsoft.com/office/officeart/2008/layout/PictureLineup"/>
    <dgm:cxn modelId="{BCF7646E-5A7D-4F6C-8087-2E98D879CE41}" type="presParOf" srcId="{DC1DE5A4-49E4-4974-99AC-C372AF610F13}" destId="{4F7C6751-69F2-4F5D-BD7F-D2676B3AB60A}" srcOrd="1" destOrd="0" presId="urn:microsoft.com/office/officeart/2008/layout/PictureLineup"/>
    <dgm:cxn modelId="{9236072D-40D6-4D0D-9A30-B624F1329B08}" type="presParOf" srcId="{DC1DE5A4-49E4-4974-99AC-C372AF610F13}" destId="{6C17678C-FF9A-48F8-A81A-72AF8BFAC82D}" srcOrd="2" destOrd="0" presId="urn:microsoft.com/office/officeart/2008/layout/PictureLineup"/>
    <dgm:cxn modelId="{15C9038C-71A4-4381-BFAE-F28516912918}" type="presParOf" srcId="{6C17678C-FF9A-48F8-A81A-72AF8BFAC82D}" destId="{4AFFA85A-E143-41B7-8D53-0B4016924A26}" srcOrd="0" destOrd="0" presId="urn:microsoft.com/office/officeart/2008/layout/PictureLineup"/>
    <dgm:cxn modelId="{86D19704-E7BA-4984-B03C-E6C5304B0C60}" type="presParOf" srcId="{6C17678C-FF9A-48F8-A81A-72AF8BFAC82D}" destId="{B11424A1-BE1B-4A76-8579-C9BDF4A12E8B}" srcOrd="1" destOrd="0" presId="urn:microsoft.com/office/officeart/2008/layout/PictureLineup"/>
    <dgm:cxn modelId="{6DB43E7F-A0E8-4095-BC7A-2E94AC8BC2A1}" type="presParOf" srcId="{6C17678C-FF9A-48F8-A81A-72AF8BFAC82D}" destId="{E2CBD6D1-A805-4C57-96E8-4ECB6D3335B7}" srcOrd="2" destOrd="0" presId="urn:microsoft.com/office/officeart/2008/layout/PictureLineup"/>
    <dgm:cxn modelId="{2349F8E6-3D69-499F-BF14-03C7A448D1D6}" type="presParOf" srcId="{DC1DE5A4-49E4-4974-99AC-C372AF610F13}" destId="{ED5F4B3D-1F9C-421F-83E1-798905B4A01F}" srcOrd="3" destOrd="0" presId="urn:microsoft.com/office/officeart/2008/layout/PictureLineup"/>
    <dgm:cxn modelId="{F1E3AFE4-6FFE-4B88-8F26-C0E7016B24B1}" type="presParOf" srcId="{DC1DE5A4-49E4-4974-99AC-C372AF610F13}" destId="{618C8ADE-381E-4346-AD89-822B99A0BDB5}" srcOrd="4" destOrd="0" presId="urn:microsoft.com/office/officeart/2008/layout/PictureLineup"/>
    <dgm:cxn modelId="{1137B3C8-0A98-4AF6-BF04-28286F895FC9}" type="presParOf" srcId="{618C8ADE-381E-4346-AD89-822B99A0BDB5}" destId="{4D4BB791-3D73-4EC6-BB23-2A88C2CD367A}" srcOrd="0" destOrd="0" presId="urn:microsoft.com/office/officeart/2008/layout/PictureLineup"/>
    <dgm:cxn modelId="{696103E7-4C88-4F66-8C5D-79DD1491200C}" type="presParOf" srcId="{618C8ADE-381E-4346-AD89-822B99A0BDB5}" destId="{16AF9798-D07A-4822-8A75-0A94E6AD2093}" srcOrd="1" destOrd="0" presId="urn:microsoft.com/office/officeart/2008/layout/PictureLineup"/>
    <dgm:cxn modelId="{C981C5C2-63BF-4323-BA1D-6D9514BCDFA7}" type="presParOf" srcId="{618C8ADE-381E-4346-AD89-822B99A0BDB5}" destId="{867CFFD1-4CFB-4639-A1ED-E41DAC1DF53D}" srcOrd="2" destOrd="0" presId="urn:microsoft.com/office/officeart/2008/layout/PictureLineup"/>
    <dgm:cxn modelId="{6157B1F7-349B-4CB5-91BC-6AE890667DE7}" type="presParOf" srcId="{DC1DE5A4-49E4-4974-99AC-C372AF610F13}" destId="{47204BAD-111A-4CDD-921F-F2A94357E92E}" srcOrd="5" destOrd="0" presId="urn:microsoft.com/office/officeart/2008/layout/PictureLineup"/>
    <dgm:cxn modelId="{ACDB3DEE-89E6-4B74-968B-158D5816064A}" type="presParOf" srcId="{DC1DE5A4-49E4-4974-99AC-C372AF610F13}" destId="{012CCB12-6737-4C48-B333-6DA761687AB7}" srcOrd="6" destOrd="0" presId="urn:microsoft.com/office/officeart/2008/layout/PictureLineup"/>
    <dgm:cxn modelId="{713483F1-1263-45A7-A422-5F7F27537A09}" type="presParOf" srcId="{012CCB12-6737-4C48-B333-6DA761687AB7}" destId="{1A6CB96D-60D6-4A88-A84D-AD8CED640EA1}" srcOrd="0" destOrd="0" presId="urn:microsoft.com/office/officeart/2008/layout/PictureLineup"/>
    <dgm:cxn modelId="{18A58EA5-54BF-4239-96EF-868FB88ACD39}" type="presParOf" srcId="{012CCB12-6737-4C48-B333-6DA761687AB7}" destId="{F4583615-3977-45BE-A68C-52E42A69C030}" srcOrd="1" destOrd="0" presId="urn:microsoft.com/office/officeart/2008/layout/PictureLineup"/>
    <dgm:cxn modelId="{717CA8E2-B289-4483-9709-4F73F901E798}" type="presParOf" srcId="{012CCB12-6737-4C48-B333-6DA761687AB7}" destId="{445B96E7-DDC3-4CF2-874F-D256F783916D}"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77A9F37-33E4-48BC-85C4-D3802403ACF9}" type="doc">
      <dgm:prSet loTypeId="urn:microsoft.com/office/officeart/2005/8/layout/process5" loCatId="process" qsTypeId="urn:microsoft.com/office/officeart/2005/8/quickstyle/simple5" qsCatId="simple" csTypeId="urn:microsoft.com/office/officeart/2005/8/colors/accent3_1" csCatId="accent3" phldr="1"/>
      <dgm:spPr/>
      <dgm:t>
        <a:bodyPr/>
        <a:lstStyle/>
        <a:p>
          <a:endParaRPr lang="el-GR"/>
        </a:p>
      </dgm:t>
    </dgm:pt>
    <dgm:pt modelId="{263AF01B-D5E6-40DD-B6E1-E68EA42D4935}">
      <dgm:prSet phldrT="[Κείμενο]"/>
      <dgm:spPr/>
      <dgm:t>
        <a:bodyPr/>
        <a:lstStyle/>
        <a:p>
          <a:r>
            <a:rPr lang="el-GR" dirty="0"/>
            <a:t>Δεδομένα 2009 – 2013 των </a:t>
          </a:r>
          <a:r>
            <a:rPr lang="en-US" dirty="0"/>
            <a:t>Herschel, Planck, INTEGRAL</a:t>
          </a:r>
          <a:endParaRPr lang="el-GR" dirty="0"/>
        </a:p>
      </dgm:t>
    </dgm:pt>
    <dgm:pt modelId="{8459D993-3D6F-41E0-97B6-9C5FE22B12C3}" type="parTrans" cxnId="{04862688-8409-4171-9AC4-8E43E8F427FD}">
      <dgm:prSet/>
      <dgm:spPr/>
      <dgm:t>
        <a:bodyPr/>
        <a:lstStyle/>
        <a:p>
          <a:endParaRPr lang="el-GR"/>
        </a:p>
      </dgm:t>
    </dgm:pt>
    <dgm:pt modelId="{726F5E14-9B88-4F61-BF25-3CF110E32DA6}" type="sibTrans" cxnId="{04862688-8409-4171-9AC4-8E43E8F427FD}">
      <dgm:prSet/>
      <dgm:spPr/>
      <dgm:t>
        <a:bodyPr/>
        <a:lstStyle/>
        <a:p>
          <a:endParaRPr lang="el-GR"/>
        </a:p>
      </dgm:t>
    </dgm:pt>
    <dgm:pt modelId="{A4CD5F4B-6868-4EEF-AECC-7A379A65C7BE}">
      <dgm:prSet phldrT="[Κείμενο]"/>
      <dgm:spPr/>
      <dgm:t>
        <a:bodyPr/>
        <a:lstStyle/>
        <a:p>
          <a:r>
            <a:rPr lang="el-GR" dirty="0"/>
            <a:t>Εύρεση </a:t>
          </a:r>
          <a:r>
            <a:rPr lang="en-US" dirty="0"/>
            <a:t>SEP</a:t>
          </a:r>
          <a:r>
            <a:rPr lang="el-GR" dirty="0"/>
            <a:t> και καθαρισμός των μετρήσεων από </a:t>
          </a:r>
          <a:r>
            <a:rPr lang="en-US" dirty="0"/>
            <a:t>Spikes (LSHELL)</a:t>
          </a:r>
          <a:endParaRPr lang="el-GR" dirty="0"/>
        </a:p>
      </dgm:t>
    </dgm:pt>
    <dgm:pt modelId="{02A3E66C-F4C1-40FA-BD82-7220D848929E}" type="parTrans" cxnId="{41B6E17F-4B55-4126-AEC9-CFB899A641A9}">
      <dgm:prSet/>
      <dgm:spPr/>
      <dgm:t>
        <a:bodyPr/>
        <a:lstStyle/>
        <a:p>
          <a:endParaRPr lang="el-GR"/>
        </a:p>
      </dgm:t>
    </dgm:pt>
    <dgm:pt modelId="{CD841F4A-1A75-446C-9E3A-DB5FE0998889}" type="sibTrans" cxnId="{41B6E17F-4B55-4126-AEC9-CFB899A641A9}">
      <dgm:prSet/>
      <dgm:spPr/>
      <dgm:t>
        <a:bodyPr/>
        <a:lstStyle/>
        <a:p>
          <a:endParaRPr lang="el-GR"/>
        </a:p>
      </dgm:t>
    </dgm:pt>
    <dgm:pt modelId="{D6C934BA-6314-43AD-A593-E7FAC24B26B1}">
      <dgm:prSet phldrT="[Κείμενο]"/>
      <dgm:spPr/>
      <dgm:t>
        <a:bodyPr/>
        <a:lstStyle/>
        <a:p>
          <a:r>
            <a:rPr lang="el-GR" dirty="0"/>
            <a:t>Παρεμβολή (</a:t>
          </a:r>
          <a:r>
            <a:rPr lang="en-US" dirty="0"/>
            <a:t>Interpolation)</a:t>
          </a:r>
          <a:r>
            <a:rPr lang="el-GR" dirty="0"/>
            <a:t> των μετρήσεων</a:t>
          </a:r>
        </a:p>
      </dgm:t>
    </dgm:pt>
    <dgm:pt modelId="{3263E413-2A39-41DA-8C7E-D87111DD9DEA}" type="parTrans" cxnId="{8F543B50-AAE2-4ADB-AF6B-4D0E92D73C3F}">
      <dgm:prSet/>
      <dgm:spPr/>
      <dgm:t>
        <a:bodyPr/>
        <a:lstStyle/>
        <a:p>
          <a:endParaRPr lang="el-GR"/>
        </a:p>
      </dgm:t>
    </dgm:pt>
    <dgm:pt modelId="{C9300D12-B5C3-4A5A-925A-44767808E8CB}" type="sibTrans" cxnId="{8F543B50-AAE2-4ADB-AF6B-4D0E92D73C3F}">
      <dgm:prSet/>
      <dgm:spPr/>
      <dgm:t>
        <a:bodyPr/>
        <a:lstStyle/>
        <a:p>
          <a:endParaRPr lang="el-GR"/>
        </a:p>
      </dgm:t>
    </dgm:pt>
    <dgm:pt modelId="{643734A8-E0F5-40E6-88AE-A19957A857E8}">
      <dgm:prSet phldrT="[Κείμενο]"/>
      <dgm:spPr/>
      <dgm:t>
        <a:bodyPr/>
        <a:lstStyle/>
        <a:p>
          <a:r>
            <a:rPr lang="el-GR" dirty="0"/>
            <a:t>Κατασκευή γραφημάτων, Ιστογραμμάτων κλπ.</a:t>
          </a:r>
        </a:p>
      </dgm:t>
    </dgm:pt>
    <dgm:pt modelId="{0356E570-C0FB-468C-927E-DDB2D165D935}" type="parTrans" cxnId="{7182D5E5-35AC-4930-AD9E-9D08ACAC7E07}">
      <dgm:prSet/>
      <dgm:spPr/>
      <dgm:t>
        <a:bodyPr/>
        <a:lstStyle/>
        <a:p>
          <a:endParaRPr lang="el-GR"/>
        </a:p>
      </dgm:t>
    </dgm:pt>
    <dgm:pt modelId="{B2DDB045-9E12-4A68-BC6C-E422F2554BD3}" type="sibTrans" cxnId="{7182D5E5-35AC-4930-AD9E-9D08ACAC7E07}">
      <dgm:prSet/>
      <dgm:spPr/>
      <dgm:t>
        <a:bodyPr/>
        <a:lstStyle/>
        <a:p>
          <a:endParaRPr lang="el-GR"/>
        </a:p>
      </dgm:t>
    </dgm:pt>
    <dgm:pt modelId="{D544FCC3-0B4C-492F-AA54-B90916EED3F9}">
      <dgm:prSet phldrT="[Κείμενο]"/>
      <dgm:spPr/>
      <dgm:t>
        <a:bodyPr/>
        <a:lstStyle/>
        <a:p>
          <a:r>
            <a:rPr lang="el-GR" dirty="0"/>
            <a:t>Συμπεράσματα</a:t>
          </a:r>
        </a:p>
      </dgm:t>
    </dgm:pt>
    <dgm:pt modelId="{F5FC6F74-4795-43BD-9945-A798771B21E3}" type="parTrans" cxnId="{7DF05FC9-B366-4CCC-AC19-D681F172C05B}">
      <dgm:prSet/>
      <dgm:spPr/>
      <dgm:t>
        <a:bodyPr/>
        <a:lstStyle/>
        <a:p>
          <a:endParaRPr lang="el-GR"/>
        </a:p>
      </dgm:t>
    </dgm:pt>
    <dgm:pt modelId="{B771A0C0-E950-4EAB-8CC7-4961F267127D}" type="sibTrans" cxnId="{7DF05FC9-B366-4CCC-AC19-D681F172C05B}">
      <dgm:prSet/>
      <dgm:spPr/>
      <dgm:t>
        <a:bodyPr/>
        <a:lstStyle/>
        <a:p>
          <a:endParaRPr lang="el-GR"/>
        </a:p>
      </dgm:t>
    </dgm:pt>
    <dgm:pt modelId="{B25340FF-6D1F-409E-8C54-BEE7B4509BB1}">
      <dgm:prSet phldrT="[Κείμενο]"/>
      <dgm:spPr/>
      <dgm:t>
        <a:bodyPr/>
        <a:lstStyle/>
        <a:p>
          <a:r>
            <a:rPr lang="el-GR" dirty="0"/>
            <a:t>Επανάληψη διαδικασίας με ροές ενεργητικών πρωτονίων</a:t>
          </a:r>
        </a:p>
      </dgm:t>
    </dgm:pt>
    <dgm:pt modelId="{7477ABA0-2363-42E7-B2FF-62F84DBEE5A3}" type="parTrans" cxnId="{B7A769C3-0F7C-47C7-BD3D-38B7C9F1EF17}">
      <dgm:prSet/>
      <dgm:spPr/>
      <dgm:t>
        <a:bodyPr/>
        <a:lstStyle/>
        <a:p>
          <a:endParaRPr lang="el-GR"/>
        </a:p>
      </dgm:t>
    </dgm:pt>
    <dgm:pt modelId="{548F1762-5F6C-4613-9980-863A879A0079}" type="sibTrans" cxnId="{B7A769C3-0F7C-47C7-BD3D-38B7C9F1EF17}">
      <dgm:prSet/>
      <dgm:spPr/>
      <dgm:t>
        <a:bodyPr/>
        <a:lstStyle/>
        <a:p>
          <a:endParaRPr lang="el-GR"/>
        </a:p>
      </dgm:t>
    </dgm:pt>
    <dgm:pt modelId="{6FDAAA23-0008-4199-BF40-8FDEFABF4AF0}" type="pres">
      <dgm:prSet presAssocID="{477A9F37-33E4-48BC-85C4-D3802403ACF9}" presName="diagram" presStyleCnt="0">
        <dgm:presLayoutVars>
          <dgm:dir/>
          <dgm:resizeHandles val="exact"/>
        </dgm:presLayoutVars>
      </dgm:prSet>
      <dgm:spPr/>
      <dgm:t>
        <a:bodyPr/>
        <a:lstStyle/>
        <a:p>
          <a:endParaRPr lang="en-US"/>
        </a:p>
      </dgm:t>
    </dgm:pt>
    <dgm:pt modelId="{B297AD51-B756-4400-BF0C-0D1292D36A29}" type="pres">
      <dgm:prSet presAssocID="{263AF01B-D5E6-40DD-B6E1-E68EA42D4935}" presName="node" presStyleLbl="node1" presStyleIdx="0" presStyleCnt="6">
        <dgm:presLayoutVars>
          <dgm:bulletEnabled val="1"/>
        </dgm:presLayoutVars>
      </dgm:prSet>
      <dgm:spPr/>
      <dgm:t>
        <a:bodyPr/>
        <a:lstStyle/>
        <a:p>
          <a:endParaRPr lang="en-US"/>
        </a:p>
      </dgm:t>
    </dgm:pt>
    <dgm:pt modelId="{2BCEAE65-F546-42BD-A691-A49C04671A7A}" type="pres">
      <dgm:prSet presAssocID="{726F5E14-9B88-4F61-BF25-3CF110E32DA6}" presName="sibTrans" presStyleLbl="sibTrans2D1" presStyleIdx="0" presStyleCnt="5"/>
      <dgm:spPr/>
      <dgm:t>
        <a:bodyPr/>
        <a:lstStyle/>
        <a:p>
          <a:endParaRPr lang="en-US"/>
        </a:p>
      </dgm:t>
    </dgm:pt>
    <dgm:pt modelId="{F2DE26B9-78A7-4BDF-B1FB-80AB541EDB2F}" type="pres">
      <dgm:prSet presAssocID="{726F5E14-9B88-4F61-BF25-3CF110E32DA6}" presName="connectorText" presStyleLbl="sibTrans2D1" presStyleIdx="0" presStyleCnt="5"/>
      <dgm:spPr/>
      <dgm:t>
        <a:bodyPr/>
        <a:lstStyle/>
        <a:p>
          <a:endParaRPr lang="en-US"/>
        </a:p>
      </dgm:t>
    </dgm:pt>
    <dgm:pt modelId="{7542025F-B392-4134-B297-ED6D1FBF94A0}" type="pres">
      <dgm:prSet presAssocID="{A4CD5F4B-6868-4EEF-AECC-7A379A65C7BE}" presName="node" presStyleLbl="node1" presStyleIdx="1" presStyleCnt="6">
        <dgm:presLayoutVars>
          <dgm:bulletEnabled val="1"/>
        </dgm:presLayoutVars>
      </dgm:prSet>
      <dgm:spPr/>
      <dgm:t>
        <a:bodyPr/>
        <a:lstStyle/>
        <a:p>
          <a:endParaRPr lang="en-US"/>
        </a:p>
      </dgm:t>
    </dgm:pt>
    <dgm:pt modelId="{E790F0F4-6233-4084-8E86-8A4E150CC101}" type="pres">
      <dgm:prSet presAssocID="{CD841F4A-1A75-446C-9E3A-DB5FE0998889}" presName="sibTrans" presStyleLbl="sibTrans2D1" presStyleIdx="1" presStyleCnt="5"/>
      <dgm:spPr/>
      <dgm:t>
        <a:bodyPr/>
        <a:lstStyle/>
        <a:p>
          <a:endParaRPr lang="en-US"/>
        </a:p>
      </dgm:t>
    </dgm:pt>
    <dgm:pt modelId="{AC973A72-BB3A-4849-B959-ED4B5F0D6483}" type="pres">
      <dgm:prSet presAssocID="{CD841F4A-1A75-446C-9E3A-DB5FE0998889}" presName="connectorText" presStyleLbl="sibTrans2D1" presStyleIdx="1" presStyleCnt="5"/>
      <dgm:spPr/>
      <dgm:t>
        <a:bodyPr/>
        <a:lstStyle/>
        <a:p>
          <a:endParaRPr lang="en-US"/>
        </a:p>
      </dgm:t>
    </dgm:pt>
    <dgm:pt modelId="{B9D56DA2-15D7-4991-AEA9-F5A5504BE35D}" type="pres">
      <dgm:prSet presAssocID="{D6C934BA-6314-43AD-A593-E7FAC24B26B1}" presName="node" presStyleLbl="node1" presStyleIdx="2" presStyleCnt="6">
        <dgm:presLayoutVars>
          <dgm:bulletEnabled val="1"/>
        </dgm:presLayoutVars>
      </dgm:prSet>
      <dgm:spPr/>
      <dgm:t>
        <a:bodyPr/>
        <a:lstStyle/>
        <a:p>
          <a:endParaRPr lang="en-US"/>
        </a:p>
      </dgm:t>
    </dgm:pt>
    <dgm:pt modelId="{661883E5-1289-4532-82B3-EB21984FFF2B}" type="pres">
      <dgm:prSet presAssocID="{C9300D12-B5C3-4A5A-925A-44767808E8CB}" presName="sibTrans" presStyleLbl="sibTrans2D1" presStyleIdx="2" presStyleCnt="5"/>
      <dgm:spPr/>
      <dgm:t>
        <a:bodyPr/>
        <a:lstStyle/>
        <a:p>
          <a:endParaRPr lang="en-US"/>
        </a:p>
      </dgm:t>
    </dgm:pt>
    <dgm:pt modelId="{0739A186-6918-4CF1-9102-8680DB333BBD}" type="pres">
      <dgm:prSet presAssocID="{C9300D12-B5C3-4A5A-925A-44767808E8CB}" presName="connectorText" presStyleLbl="sibTrans2D1" presStyleIdx="2" presStyleCnt="5"/>
      <dgm:spPr/>
      <dgm:t>
        <a:bodyPr/>
        <a:lstStyle/>
        <a:p>
          <a:endParaRPr lang="en-US"/>
        </a:p>
      </dgm:t>
    </dgm:pt>
    <dgm:pt modelId="{9CCD91B0-4C4F-4D11-8EB8-4DEE71CE2978}" type="pres">
      <dgm:prSet presAssocID="{643734A8-E0F5-40E6-88AE-A19957A857E8}" presName="node" presStyleLbl="node1" presStyleIdx="3" presStyleCnt="6">
        <dgm:presLayoutVars>
          <dgm:bulletEnabled val="1"/>
        </dgm:presLayoutVars>
      </dgm:prSet>
      <dgm:spPr/>
      <dgm:t>
        <a:bodyPr/>
        <a:lstStyle/>
        <a:p>
          <a:endParaRPr lang="en-US"/>
        </a:p>
      </dgm:t>
    </dgm:pt>
    <dgm:pt modelId="{165E1639-988B-47FF-8D3A-0686DEC9C0DE}" type="pres">
      <dgm:prSet presAssocID="{B2DDB045-9E12-4A68-BC6C-E422F2554BD3}" presName="sibTrans" presStyleLbl="sibTrans2D1" presStyleIdx="3" presStyleCnt="5"/>
      <dgm:spPr/>
      <dgm:t>
        <a:bodyPr/>
        <a:lstStyle/>
        <a:p>
          <a:endParaRPr lang="en-US"/>
        </a:p>
      </dgm:t>
    </dgm:pt>
    <dgm:pt modelId="{3845654E-A4E5-4FF1-92B2-18CE5ADFDBF8}" type="pres">
      <dgm:prSet presAssocID="{B2DDB045-9E12-4A68-BC6C-E422F2554BD3}" presName="connectorText" presStyleLbl="sibTrans2D1" presStyleIdx="3" presStyleCnt="5"/>
      <dgm:spPr/>
      <dgm:t>
        <a:bodyPr/>
        <a:lstStyle/>
        <a:p>
          <a:endParaRPr lang="en-US"/>
        </a:p>
      </dgm:t>
    </dgm:pt>
    <dgm:pt modelId="{CD0F3A7A-77F6-45D9-9BE7-6FE15820014A}" type="pres">
      <dgm:prSet presAssocID="{B25340FF-6D1F-409E-8C54-BEE7B4509BB1}" presName="node" presStyleLbl="node1" presStyleIdx="4" presStyleCnt="6">
        <dgm:presLayoutVars>
          <dgm:bulletEnabled val="1"/>
        </dgm:presLayoutVars>
      </dgm:prSet>
      <dgm:spPr/>
      <dgm:t>
        <a:bodyPr/>
        <a:lstStyle/>
        <a:p>
          <a:endParaRPr lang="en-US"/>
        </a:p>
      </dgm:t>
    </dgm:pt>
    <dgm:pt modelId="{347FF136-75C7-45F3-A058-1E4C35362D3D}" type="pres">
      <dgm:prSet presAssocID="{548F1762-5F6C-4613-9980-863A879A0079}" presName="sibTrans" presStyleLbl="sibTrans2D1" presStyleIdx="4" presStyleCnt="5"/>
      <dgm:spPr/>
      <dgm:t>
        <a:bodyPr/>
        <a:lstStyle/>
        <a:p>
          <a:endParaRPr lang="en-US"/>
        </a:p>
      </dgm:t>
    </dgm:pt>
    <dgm:pt modelId="{680D92A8-0A6C-468D-85D2-EDE6EE45A405}" type="pres">
      <dgm:prSet presAssocID="{548F1762-5F6C-4613-9980-863A879A0079}" presName="connectorText" presStyleLbl="sibTrans2D1" presStyleIdx="4" presStyleCnt="5"/>
      <dgm:spPr/>
      <dgm:t>
        <a:bodyPr/>
        <a:lstStyle/>
        <a:p>
          <a:endParaRPr lang="en-US"/>
        </a:p>
      </dgm:t>
    </dgm:pt>
    <dgm:pt modelId="{F58CBA8C-C10B-4D45-B8CF-417FD99840EF}" type="pres">
      <dgm:prSet presAssocID="{D544FCC3-0B4C-492F-AA54-B90916EED3F9}" presName="node" presStyleLbl="node1" presStyleIdx="5" presStyleCnt="6">
        <dgm:presLayoutVars>
          <dgm:bulletEnabled val="1"/>
        </dgm:presLayoutVars>
      </dgm:prSet>
      <dgm:spPr/>
      <dgm:t>
        <a:bodyPr/>
        <a:lstStyle/>
        <a:p>
          <a:endParaRPr lang="en-US"/>
        </a:p>
      </dgm:t>
    </dgm:pt>
  </dgm:ptLst>
  <dgm:cxnLst>
    <dgm:cxn modelId="{12AA3831-57E1-4D77-BC10-DFE48CAFC53A}" type="presOf" srcId="{D6C934BA-6314-43AD-A593-E7FAC24B26B1}" destId="{B9D56DA2-15D7-4991-AEA9-F5A5504BE35D}" srcOrd="0" destOrd="0" presId="urn:microsoft.com/office/officeart/2005/8/layout/process5"/>
    <dgm:cxn modelId="{34EDC4FC-2A31-441F-A441-8C5DC386E861}" type="presOf" srcId="{B2DDB045-9E12-4A68-BC6C-E422F2554BD3}" destId="{3845654E-A4E5-4FF1-92B2-18CE5ADFDBF8}" srcOrd="1" destOrd="0" presId="urn:microsoft.com/office/officeart/2005/8/layout/process5"/>
    <dgm:cxn modelId="{04862688-8409-4171-9AC4-8E43E8F427FD}" srcId="{477A9F37-33E4-48BC-85C4-D3802403ACF9}" destId="{263AF01B-D5E6-40DD-B6E1-E68EA42D4935}" srcOrd="0" destOrd="0" parTransId="{8459D993-3D6F-41E0-97B6-9C5FE22B12C3}" sibTransId="{726F5E14-9B88-4F61-BF25-3CF110E32DA6}"/>
    <dgm:cxn modelId="{B7A769C3-0F7C-47C7-BD3D-38B7C9F1EF17}" srcId="{477A9F37-33E4-48BC-85C4-D3802403ACF9}" destId="{B25340FF-6D1F-409E-8C54-BEE7B4509BB1}" srcOrd="4" destOrd="0" parTransId="{7477ABA0-2363-42E7-B2FF-62F84DBEE5A3}" sibTransId="{548F1762-5F6C-4613-9980-863A879A0079}"/>
    <dgm:cxn modelId="{8E6CDC78-EB46-4EAE-8D83-43A3E3DBFF7B}" type="presOf" srcId="{CD841F4A-1A75-446C-9E3A-DB5FE0998889}" destId="{E790F0F4-6233-4084-8E86-8A4E150CC101}" srcOrd="0" destOrd="0" presId="urn:microsoft.com/office/officeart/2005/8/layout/process5"/>
    <dgm:cxn modelId="{B42FF095-C7D9-439C-BCA8-C228862FAA18}" type="presOf" srcId="{C9300D12-B5C3-4A5A-925A-44767808E8CB}" destId="{661883E5-1289-4532-82B3-EB21984FFF2B}" srcOrd="0" destOrd="0" presId="urn:microsoft.com/office/officeart/2005/8/layout/process5"/>
    <dgm:cxn modelId="{0863E07E-68B9-4829-B240-005564C673E7}" type="presOf" srcId="{548F1762-5F6C-4613-9980-863A879A0079}" destId="{347FF136-75C7-45F3-A058-1E4C35362D3D}" srcOrd="0" destOrd="0" presId="urn:microsoft.com/office/officeart/2005/8/layout/process5"/>
    <dgm:cxn modelId="{41B6E17F-4B55-4126-AEC9-CFB899A641A9}" srcId="{477A9F37-33E4-48BC-85C4-D3802403ACF9}" destId="{A4CD5F4B-6868-4EEF-AECC-7A379A65C7BE}" srcOrd="1" destOrd="0" parTransId="{02A3E66C-F4C1-40FA-BD82-7220D848929E}" sibTransId="{CD841F4A-1A75-446C-9E3A-DB5FE0998889}"/>
    <dgm:cxn modelId="{7DF05FC9-B366-4CCC-AC19-D681F172C05B}" srcId="{477A9F37-33E4-48BC-85C4-D3802403ACF9}" destId="{D544FCC3-0B4C-492F-AA54-B90916EED3F9}" srcOrd="5" destOrd="0" parTransId="{F5FC6F74-4795-43BD-9945-A798771B21E3}" sibTransId="{B771A0C0-E950-4EAB-8CC7-4961F267127D}"/>
    <dgm:cxn modelId="{8F543B50-AAE2-4ADB-AF6B-4D0E92D73C3F}" srcId="{477A9F37-33E4-48BC-85C4-D3802403ACF9}" destId="{D6C934BA-6314-43AD-A593-E7FAC24B26B1}" srcOrd="2" destOrd="0" parTransId="{3263E413-2A39-41DA-8C7E-D87111DD9DEA}" sibTransId="{C9300D12-B5C3-4A5A-925A-44767808E8CB}"/>
    <dgm:cxn modelId="{98A24D5F-740A-4E1E-BDF5-87AEF41A11E4}" type="presOf" srcId="{CD841F4A-1A75-446C-9E3A-DB5FE0998889}" destId="{AC973A72-BB3A-4849-B959-ED4B5F0D6483}" srcOrd="1" destOrd="0" presId="urn:microsoft.com/office/officeart/2005/8/layout/process5"/>
    <dgm:cxn modelId="{872C2761-72A4-48AE-B1F3-E9961828B326}" type="presOf" srcId="{726F5E14-9B88-4F61-BF25-3CF110E32DA6}" destId="{2BCEAE65-F546-42BD-A691-A49C04671A7A}" srcOrd="0" destOrd="0" presId="urn:microsoft.com/office/officeart/2005/8/layout/process5"/>
    <dgm:cxn modelId="{81A316B9-0CA3-43BE-AF2F-1AB6958E39E7}" type="presOf" srcId="{263AF01B-D5E6-40DD-B6E1-E68EA42D4935}" destId="{B297AD51-B756-4400-BF0C-0D1292D36A29}" srcOrd="0" destOrd="0" presId="urn:microsoft.com/office/officeart/2005/8/layout/process5"/>
    <dgm:cxn modelId="{C1C2EC8E-5AC6-45D0-81D2-712906CAA18B}" type="presOf" srcId="{548F1762-5F6C-4613-9980-863A879A0079}" destId="{680D92A8-0A6C-468D-85D2-EDE6EE45A405}" srcOrd="1" destOrd="0" presId="urn:microsoft.com/office/officeart/2005/8/layout/process5"/>
    <dgm:cxn modelId="{7182D5E5-35AC-4930-AD9E-9D08ACAC7E07}" srcId="{477A9F37-33E4-48BC-85C4-D3802403ACF9}" destId="{643734A8-E0F5-40E6-88AE-A19957A857E8}" srcOrd="3" destOrd="0" parTransId="{0356E570-C0FB-468C-927E-DDB2D165D935}" sibTransId="{B2DDB045-9E12-4A68-BC6C-E422F2554BD3}"/>
    <dgm:cxn modelId="{CB519926-92BF-4172-BF43-91B08C1777AB}" type="presOf" srcId="{B2DDB045-9E12-4A68-BC6C-E422F2554BD3}" destId="{165E1639-988B-47FF-8D3A-0686DEC9C0DE}" srcOrd="0" destOrd="0" presId="urn:microsoft.com/office/officeart/2005/8/layout/process5"/>
    <dgm:cxn modelId="{1F4336F3-32F8-44E4-BB8E-C2BB7B3FA9F4}" type="presOf" srcId="{A4CD5F4B-6868-4EEF-AECC-7A379A65C7BE}" destId="{7542025F-B392-4134-B297-ED6D1FBF94A0}" srcOrd="0" destOrd="0" presId="urn:microsoft.com/office/officeart/2005/8/layout/process5"/>
    <dgm:cxn modelId="{81E121B7-50A1-49E6-BCC6-3C5668933DE1}" type="presOf" srcId="{477A9F37-33E4-48BC-85C4-D3802403ACF9}" destId="{6FDAAA23-0008-4199-BF40-8FDEFABF4AF0}" srcOrd="0" destOrd="0" presId="urn:microsoft.com/office/officeart/2005/8/layout/process5"/>
    <dgm:cxn modelId="{AC4F5C71-6582-47F2-A417-CE70963B52DD}" type="presOf" srcId="{726F5E14-9B88-4F61-BF25-3CF110E32DA6}" destId="{F2DE26B9-78A7-4BDF-B1FB-80AB541EDB2F}" srcOrd="1" destOrd="0" presId="urn:microsoft.com/office/officeart/2005/8/layout/process5"/>
    <dgm:cxn modelId="{27ABF390-DC3E-42D8-AEB5-A066F74E28B5}" type="presOf" srcId="{B25340FF-6D1F-409E-8C54-BEE7B4509BB1}" destId="{CD0F3A7A-77F6-45D9-9BE7-6FE15820014A}" srcOrd="0" destOrd="0" presId="urn:microsoft.com/office/officeart/2005/8/layout/process5"/>
    <dgm:cxn modelId="{CE4489DA-363B-4B5C-BB22-959B271DC860}" type="presOf" srcId="{D544FCC3-0B4C-492F-AA54-B90916EED3F9}" destId="{F58CBA8C-C10B-4D45-B8CF-417FD99840EF}" srcOrd="0" destOrd="0" presId="urn:microsoft.com/office/officeart/2005/8/layout/process5"/>
    <dgm:cxn modelId="{610465B1-C383-4CA7-8C49-6569956C3AA2}" type="presOf" srcId="{C9300D12-B5C3-4A5A-925A-44767808E8CB}" destId="{0739A186-6918-4CF1-9102-8680DB333BBD}" srcOrd="1" destOrd="0" presId="urn:microsoft.com/office/officeart/2005/8/layout/process5"/>
    <dgm:cxn modelId="{5FCE7A7F-F90B-467F-84DD-A8BD0434EFB0}" type="presOf" srcId="{643734A8-E0F5-40E6-88AE-A19957A857E8}" destId="{9CCD91B0-4C4F-4D11-8EB8-4DEE71CE2978}" srcOrd="0" destOrd="0" presId="urn:microsoft.com/office/officeart/2005/8/layout/process5"/>
    <dgm:cxn modelId="{EF6844D1-4CB2-4DD0-8563-A74A7162C0B8}" type="presParOf" srcId="{6FDAAA23-0008-4199-BF40-8FDEFABF4AF0}" destId="{B297AD51-B756-4400-BF0C-0D1292D36A29}" srcOrd="0" destOrd="0" presId="urn:microsoft.com/office/officeart/2005/8/layout/process5"/>
    <dgm:cxn modelId="{1560D9AC-8ECE-45F4-B081-3C70EB4F4F77}" type="presParOf" srcId="{6FDAAA23-0008-4199-BF40-8FDEFABF4AF0}" destId="{2BCEAE65-F546-42BD-A691-A49C04671A7A}" srcOrd="1" destOrd="0" presId="urn:microsoft.com/office/officeart/2005/8/layout/process5"/>
    <dgm:cxn modelId="{7F72688F-949C-4E62-A90E-C7804F8D3B0D}" type="presParOf" srcId="{2BCEAE65-F546-42BD-A691-A49C04671A7A}" destId="{F2DE26B9-78A7-4BDF-B1FB-80AB541EDB2F}" srcOrd="0" destOrd="0" presId="urn:microsoft.com/office/officeart/2005/8/layout/process5"/>
    <dgm:cxn modelId="{75DE4D83-6861-4391-8BFA-5647E2EB7B02}" type="presParOf" srcId="{6FDAAA23-0008-4199-BF40-8FDEFABF4AF0}" destId="{7542025F-B392-4134-B297-ED6D1FBF94A0}" srcOrd="2" destOrd="0" presId="urn:microsoft.com/office/officeart/2005/8/layout/process5"/>
    <dgm:cxn modelId="{C937C4B6-9DA8-4104-8E23-10C85B96AC2E}" type="presParOf" srcId="{6FDAAA23-0008-4199-BF40-8FDEFABF4AF0}" destId="{E790F0F4-6233-4084-8E86-8A4E150CC101}" srcOrd="3" destOrd="0" presId="urn:microsoft.com/office/officeart/2005/8/layout/process5"/>
    <dgm:cxn modelId="{3FCF6A62-71DD-412D-9523-FBE82D17818D}" type="presParOf" srcId="{E790F0F4-6233-4084-8E86-8A4E150CC101}" destId="{AC973A72-BB3A-4849-B959-ED4B5F0D6483}" srcOrd="0" destOrd="0" presId="urn:microsoft.com/office/officeart/2005/8/layout/process5"/>
    <dgm:cxn modelId="{AF58E61F-A9B5-48A1-901B-BDFE93A5ACD8}" type="presParOf" srcId="{6FDAAA23-0008-4199-BF40-8FDEFABF4AF0}" destId="{B9D56DA2-15D7-4991-AEA9-F5A5504BE35D}" srcOrd="4" destOrd="0" presId="urn:microsoft.com/office/officeart/2005/8/layout/process5"/>
    <dgm:cxn modelId="{0757F133-3295-4FE8-A510-4A299BB2FCD9}" type="presParOf" srcId="{6FDAAA23-0008-4199-BF40-8FDEFABF4AF0}" destId="{661883E5-1289-4532-82B3-EB21984FFF2B}" srcOrd="5" destOrd="0" presId="urn:microsoft.com/office/officeart/2005/8/layout/process5"/>
    <dgm:cxn modelId="{F76F1109-FD27-4F05-9F4D-4BFD81C23C20}" type="presParOf" srcId="{661883E5-1289-4532-82B3-EB21984FFF2B}" destId="{0739A186-6918-4CF1-9102-8680DB333BBD}" srcOrd="0" destOrd="0" presId="urn:microsoft.com/office/officeart/2005/8/layout/process5"/>
    <dgm:cxn modelId="{587DFDEE-618A-46BF-9B0C-1FBE86CF1149}" type="presParOf" srcId="{6FDAAA23-0008-4199-BF40-8FDEFABF4AF0}" destId="{9CCD91B0-4C4F-4D11-8EB8-4DEE71CE2978}" srcOrd="6" destOrd="0" presId="urn:microsoft.com/office/officeart/2005/8/layout/process5"/>
    <dgm:cxn modelId="{1A3AA916-BE05-44E9-88F8-DA0CFB8CC2D7}" type="presParOf" srcId="{6FDAAA23-0008-4199-BF40-8FDEFABF4AF0}" destId="{165E1639-988B-47FF-8D3A-0686DEC9C0DE}" srcOrd="7" destOrd="0" presId="urn:microsoft.com/office/officeart/2005/8/layout/process5"/>
    <dgm:cxn modelId="{DCF3AB7A-9C88-4C2A-80E3-30AC3426FE09}" type="presParOf" srcId="{165E1639-988B-47FF-8D3A-0686DEC9C0DE}" destId="{3845654E-A4E5-4FF1-92B2-18CE5ADFDBF8}" srcOrd="0" destOrd="0" presId="urn:microsoft.com/office/officeart/2005/8/layout/process5"/>
    <dgm:cxn modelId="{A364C2B7-DA31-4182-96BF-B88F2DD4C755}" type="presParOf" srcId="{6FDAAA23-0008-4199-BF40-8FDEFABF4AF0}" destId="{CD0F3A7A-77F6-45D9-9BE7-6FE15820014A}" srcOrd="8" destOrd="0" presId="urn:microsoft.com/office/officeart/2005/8/layout/process5"/>
    <dgm:cxn modelId="{770741F2-3A30-4875-8EE9-DA62C1C23CAD}" type="presParOf" srcId="{6FDAAA23-0008-4199-BF40-8FDEFABF4AF0}" destId="{347FF136-75C7-45F3-A058-1E4C35362D3D}" srcOrd="9" destOrd="0" presId="urn:microsoft.com/office/officeart/2005/8/layout/process5"/>
    <dgm:cxn modelId="{3A3EECD4-7AA7-4991-B9BF-E27CB4FFDE4C}" type="presParOf" srcId="{347FF136-75C7-45F3-A058-1E4C35362D3D}" destId="{680D92A8-0A6C-468D-85D2-EDE6EE45A405}" srcOrd="0" destOrd="0" presId="urn:microsoft.com/office/officeart/2005/8/layout/process5"/>
    <dgm:cxn modelId="{D94652D5-3312-49D6-827D-5360042E1538}" type="presParOf" srcId="{6FDAAA23-0008-4199-BF40-8FDEFABF4AF0}" destId="{F58CBA8C-C10B-4D45-B8CF-417FD99840EF}"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4549FA8-FED9-4EA6-807F-6A71D55F13C4}" type="doc">
      <dgm:prSet loTypeId="urn:microsoft.com/office/officeart/2005/8/layout/process4" loCatId="process" qsTypeId="urn:microsoft.com/office/officeart/2005/8/quickstyle/3d4" qsCatId="3D" csTypeId="urn:microsoft.com/office/officeart/2005/8/colors/accent3_1" csCatId="accent3" phldr="1"/>
      <dgm:spPr/>
    </dgm:pt>
    <dgm:pt modelId="{ED94D70D-013F-4550-A55E-DA4065272878}">
      <dgm:prSet phldrT="[Κείμενο]" custT="1"/>
      <dgm:spPr>
        <a:xfrm rot="10800000">
          <a:off x="0" y="1212"/>
          <a:ext cx="5274310" cy="549482"/>
        </a:xfrm>
        <a:prstGeom prst="upArrowCallout">
          <a:avLst/>
        </a:prstGeom>
      </dgm:spPr>
      <dgm:t>
        <a:bodyPr/>
        <a:lstStyle/>
        <a:p>
          <a:pPr>
            <a:buNone/>
          </a:pPr>
          <a:r>
            <a:rPr lang="el-GR" sz="1800" dirty="0">
              <a:latin typeface="Palatino Linotype" panose="02040502050505030304" pitchFamily="18" charset="0"/>
              <a:ea typeface="+mn-ea"/>
              <a:cs typeface="+mn-cs"/>
            </a:rPr>
            <a:t>Επιλογή των χρονικών περιόδων που έγιναν τα </a:t>
          </a:r>
          <a:r>
            <a:rPr lang="en-US" sz="1800" dirty="0">
              <a:latin typeface="Palatino Linotype" panose="02040502050505030304" pitchFamily="18" charset="0"/>
              <a:ea typeface="+mn-ea"/>
              <a:cs typeface="+mn-cs"/>
            </a:rPr>
            <a:t>SEP</a:t>
          </a:r>
          <a:endParaRPr lang="el-GR" sz="1800" dirty="0">
            <a:latin typeface="Palatino Linotype" panose="02040502050505030304" pitchFamily="18" charset="0"/>
            <a:ea typeface="+mn-ea"/>
            <a:cs typeface="+mn-cs"/>
          </a:endParaRPr>
        </a:p>
      </dgm:t>
    </dgm:pt>
    <dgm:pt modelId="{C62A1959-D45F-4877-9BFC-4A6B066AA65E}" type="parTrans" cxnId="{C83C7C0B-7D3E-43AA-8CB6-6FE787AC37DB}">
      <dgm:prSet/>
      <dgm:spPr/>
      <dgm:t>
        <a:bodyPr/>
        <a:lstStyle/>
        <a:p>
          <a:endParaRPr lang="el-GR" sz="1800"/>
        </a:p>
      </dgm:t>
    </dgm:pt>
    <dgm:pt modelId="{3FE74930-69B2-428F-977E-3E0CF6E0E490}" type="sibTrans" cxnId="{C83C7C0B-7D3E-43AA-8CB6-6FE787AC37DB}">
      <dgm:prSet/>
      <dgm:spPr/>
      <dgm:t>
        <a:bodyPr/>
        <a:lstStyle/>
        <a:p>
          <a:endParaRPr lang="el-GR" sz="1800"/>
        </a:p>
      </dgm:t>
    </dgm:pt>
    <dgm:pt modelId="{C9917AEB-306E-4694-9926-F8E33FB27B09}">
      <dgm:prSet phldrT="[Κείμενο]" custT="1"/>
      <dgm:spPr>
        <a:xfrm rot="10800000">
          <a:off x="0" y="545335"/>
          <a:ext cx="5274310" cy="549482"/>
        </a:xfrm>
        <a:prstGeom prst="upArrowCallout">
          <a:avLst/>
        </a:prstGeom>
      </dgm:spPr>
      <dgm:t>
        <a:bodyPr/>
        <a:lstStyle/>
        <a:p>
          <a:pPr>
            <a:buNone/>
          </a:pPr>
          <a:r>
            <a:rPr lang="el-GR" sz="1800">
              <a:latin typeface="Palatino Linotype" panose="02040502050505030304" pitchFamily="18" charset="0"/>
              <a:ea typeface="+mn-ea"/>
              <a:cs typeface="+mn-cs"/>
            </a:rPr>
            <a:t>Παρεμβολή των δεδομένων </a:t>
          </a:r>
          <a:r>
            <a:rPr lang="en-US" sz="1800">
              <a:latin typeface="Palatino Linotype" panose="02040502050505030304" pitchFamily="18" charset="0"/>
              <a:ea typeface="+mn-ea"/>
              <a:cs typeface="+mn-cs"/>
            </a:rPr>
            <a:t>Herschel</a:t>
          </a:r>
          <a:r>
            <a:rPr lang="el-GR" sz="1800">
              <a:latin typeface="Palatino Linotype" panose="02040502050505030304" pitchFamily="18" charset="0"/>
              <a:ea typeface="+mn-ea"/>
              <a:cs typeface="+mn-cs"/>
            </a:rPr>
            <a:t>/</a:t>
          </a:r>
          <a:r>
            <a:rPr lang="en-US" sz="1800">
              <a:latin typeface="Palatino Linotype" panose="02040502050505030304" pitchFamily="18" charset="0"/>
              <a:ea typeface="+mn-ea"/>
              <a:cs typeface="+mn-cs"/>
            </a:rPr>
            <a:t>Planck </a:t>
          </a:r>
          <a:r>
            <a:rPr lang="el-GR" sz="1800">
              <a:latin typeface="Palatino Linotype" panose="02040502050505030304" pitchFamily="18" charset="0"/>
              <a:ea typeface="+mn-ea"/>
              <a:cs typeface="+mn-cs"/>
            </a:rPr>
            <a:t>στους χρόνους του </a:t>
          </a:r>
          <a:r>
            <a:rPr lang="en-US" sz="1800">
              <a:latin typeface="Palatino Linotype" panose="02040502050505030304" pitchFamily="18" charset="0"/>
              <a:ea typeface="+mn-ea"/>
              <a:cs typeface="+mn-cs"/>
            </a:rPr>
            <a:t>INTEGRAL</a:t>
          </a:r>
          <a:endParaRPr lang="el-GR" sz="1800" dirty="0">
            <a:latin typeface="Palatino Linotype" panose="02040502050505030304" pitchFamily="18" charset="0"/>
            <a:ea typeface="+mn-ea"/>
            <a:cs typeface="+mn-cs"/>
          </a:endParaRPr>
        </a:p>
      </dgm:t>
    </dgm:pt>
    <dgm:pt modelId="{2C5F7C26-CA7F-4AD1-B8DE-963D9522C469}" type="parTrans" cxnId="{5AA529EA-02D1-4020-B548-6DEFD46BFEAD}">
      <dgm:prSet/>
      <dgm:spPr/>
      <dgm:t>
        <a:bodyPr/>
        <a:lstStyle/>
        <a:p>
          <a:endParaRPr lang="el-GR" sz="1800"/>
        </a:p>
      </dgm:t>
    </dgm:pt>
    <dgm:pt modelId="{7D36DEC0-25BF-4FD7-9C97-62C2B7F7858A}" type="sibTrans" cxnId="{5AA529EA-02D1-4020-B548-6DEFD46BFEAD}">
      <dgm:prSet/>
      <dgm:spPr/>
      <dgm:t>
        <a:bodyPr/>
        <a:lstStyle/>
        <a:p>
          <a:endParaRPr lang="el-GR" sz="1800"/>
        </a:p>
      </dgm:t>
    </dgm:pt>
    <dgm:pt modelId="{0704AD3D-920A-4029-B274-AC323D7FD804}">
      <dgm:prSet phldrT="[Κείμενο]" custT="1"/>
      <dgm:spPr>
        <a:xfrm rot="10800000">
          <a:off x="0" y="1089459"/>
          <a:ext cx="5274310" cy="549482"/>
        </a:xfrm>
        <a:prstGeom prst="upArrowCallout">
          <a:avLst/>
        </a:prstGeom>
      </dgm:spPr>
      <dgm:t>
        <a:bodyPr/>
        <a:lstStyle/>
        <a:p>
          <a:pPr>
            <a:buNone/>
          </a:pPr>
          <a:r>
            <a:rPr lang="el-GR" sz="1800" dirty="0">
              <a:latin typeface="Palatino Linotype" panose="02040502050505030304" pitchFamily="18" charset="0"/>
              <a:ea typeface="+mn-ea"/>
              <a:cs typeface="+mn-cs"/>
            </a:rPr>
            <a:t>Δημιουργία πινάκων με μετρήσεις μόνο όταν έχουμε επεισόδια </a:t>
          </a:r>
          <a:r>
            <a:rPr lang="en-US" sz="1800" dirty="0">
              <a:latin typeface="Palatino Linotype" panose="02040502050505030304" pitchFamily="18" charset="0"/>
              <a:ea typeface="+mn-ea"/>
              <a:cs typeface="+mn-cs"/>
            </a:rPr>
            <a:t>(SEPs)</a:t>
          </a:r>
          <a:endParaRPr lang="el-GR" sz="1800" dirty="0">
            <a:latin typeface="Palatino Linotype" panose="02040502050505030304" pitchFamily="18" charset="0"/>
            <a:ea typeface="+mn-ea"/>
            <a:cs typeface="+mn-cs"/>
          </a:endParaRPr>
        </a:p>
      </dgm:t>
    </dgm:pt>
    <dgm:pt modelId="{28791475-74BA-4582-902F-359D8698CA4D}" type="parTrans" cxnId="{178856E0-7FA3-42A2-8DCE-1193940D2AB1}">
      <dgm:prSet/>
      <dgm:spPr/>
      <dgm:t>
        <a:bodyPr/>
        <a:lstStyle/>
        <a:p>
          <a:endParaRPr lang="el-GR" sz="1800"/>
        </a:p>
      </dgm:t>
    </dgm:pt>
    <dgm:pt modelId="{89DC2E4E-49C8-4BC9-8477-DBB6483617B9}" type="sibTrans" cxnId="{178856E0-7FA3-42A2-8DCE-1193940D2AB1}">
      <dgm:prSet/>
      <dgm:spPr/>
      <dgm:t>
        <a:bodyPr/>
        <a:lstStyle/>
        <a:p>
          <a:endParaRPr lang="el-GR" sz="1800"/>
        </a:p>
      </dgm:t>
    </dgm:pt>
    <dgm:pt modelId="{A1BAB1BE-8D63-424A-9DB1-F26DB6AF80B7}">
      <dgm:prSet custT="1"/>
      <dgm:spPr>
        <a:xfrm rot="10800000">
          <a:off x="0" y="1633583"/>
          <a:ext cx="5274310" cy="549482"/>
        </a:xfrm>
        <a:prstGeom prst="upArrowCallout">
          <a:avLst/>
        </a:prstGeom>
      </dgm:spPr>
      <dgm:t>
        <a:bodyPr/>
        <a:lstStyle/>
        <a:p>
          <a:pPr>
            <a:buNone/>
          </a:pPr>
          <a:r>
            <a:rPr lang="el-GR" sz="1800">
              <a:latin typeface="Calibri" panose="020F0502020204030204"/>
              <a:ea typeface="+mn-ea"/>
              <a:cs typeface="+mn-cs"/>
            </a:rPr>
            <a:t>Δ</a:t>
          </a:r>
          <a:r>
            <a:rPr lang="el-GR" sz="1800">
              <a:latin typeface="Palatino Linotype" panose="02040502050505030304" pitchFamily="18" charset="0"/>
              <a:ea typeface="+mn-ea"/>
              <a:cs typeface="+mn-cs"/>
            </a:rPr>
            <a:t>ημιουργία όμοιων πινάκων με τα </a:t>
          </a:r>
          <a:r>
            <a:rPr lang="en-US" sz="1800">
              <a:latin typeface="Palatino Linotype" panose="02040502050505030304" pitchFamily="18" charset="0"/>
              <a:ea typeface="+mn-ea"/>
              <a:cs typeface="+mn-cs"/>
            </a:rPr>
            <a:t>Interpolated </a:t>
          </a:r>
          <a:r>
            <a:rPr lang="el-GR" sz="1800">
              <a:latin typeface="Palatino Linotype" panose="02040502050505030304" pitchFamily="18" charset="0"/>
              <a:ea typeface="+mn-ea"/>
              <a:cs typeface="+mn-cs"/>
            </a:rPr>
            <a:t>δεδομένα</a:t>
          </a:r>
          <a:endParaRPr lang="el-GR" sz="1800" dirty="0">
            <a:latin typeface="Palatino Linotype" panose="02040502050505030304" pitchFamily="18" charset="0"/>
            <a:ea typeface="+mn-ea"/>
            <a:cs typeface="+mn-cs"/>
          </a:endParaRPr>
        </a:p>
      </dgm:t>
    </dgm:pt>
    <dgm:pt modelId="{6F04E903-5477-4009-8B54-FB13577825D5}" type="parTrans" cxnId="{5BA37F6A-70FB-4F10-859B-CA34F35BDF6B}">
      <dgm:prSet/>
      <dgm:spPr/>
      <dgm:t>
        <a:bodyPr/>
        <a:lstStyle/>
        <a:p>
          <a:endParaRPr lang="el-GR" sz="1800"/>
        </a:p>
      </dgm:t>
    </dgm:pt>
    <dgm:pt modelId="{8B9A80B6-8183-4377-9A07-8E3BE30C6415}" type="sibTrans" cxnId="{5BA37F6A-70FB-4F10-859B-CA34F35BDF6B}">
      <dgm:prSet/>
      <dgm:spPr/>
      <dgm:t>
        <a:bodyPr/>
        <a:lstStyle/>
        <a:p>
          <a:endParaRPr lang="el-GR" sz="1800"/>
        </a:p>
      </dgm:t>
    </dgm:pt>
    <dgm:pt modelId="{50DFEE39-0100-47BD-BBA6-256282CCDA0F}">
      <dgm:prSet custT="1"/>
      <dgm:spPr>
        <a:xfrm>
          <a:off x="0" y="2177706"/>
          <a:ext cx="5274310" cy="357270"/>
        </a:xfrm>
        <a:prstGeom prst="rect">
          <a:avLst/>
        </a:prstGeom>
      </dgm:spPr>
      <dgm:t>
        <a:bodyPr/>
        <a:lstStyle/>
        <a:p>
          <a:pPr>
            <a:buNone/>
          </a:pPr>
          <a:r>
            <a:rPr lang="el-GR" sz="1800" dirty="0">
              <a:latin typeface="Palatino Linotype" panose="02040502050505030304" pitchFamily="18" charset="0"/>
              <a:ea typeface="+mn-ea"/>
              <a:cs typeface="+mn-cs"/>
            </a:rPr>
            <a:t>Κατασκευή των </a:t>
          </a:r>
          <a:r>
            <a:rPr lang="en-US" sz="1800" dirty="0">
              <a:latin typeface="Palatino Linotype" panose="02040502050505030304" pitchFamily="18" charset="0"/>
              <a:ea typeface="+mn-ea"/>
              <a:cs typeface="+mn-cs"/>
            </a:rPr>
            <a:t>Plots</a:t>
          </a:r>
          <a:endParaRPr lang="el-GR" sz="1800" dirty="0">
            <a:latin typeface="Palatino Linotype" panose="02040502050505030304" pitchFamily="18" charset="0"/>
            <a:ea typeface="+mn-ea"/>
            <a:cs typeface="+mn-cs"/>
          </a:endParaRPr>
        </a:p>
      </dgm:t>
    </dgm:pt>
    <dgm:pt modelId="{51B80AC3-992A-4996-9726-4BFFFC8673A0}" type="parTrans" cxnId="{ECBAF342-7ACC-493C-93AD-2A69B5FBCF31}">
      <dgm:prSet/>
      <dgm:spPr/>
      <dgm:t>
        <a:bodyPr/>
        <a:lstStyle/>
        <a:p>
          <a:endParaRPr lang="el-GR" sz="1800"/>
        </a:p>
      </dgm:t>
    </dgm:pt>
    <dgm:pt modelId="{42341CA6-278D-44DA-ADB2-134F5C80CC51}" type="sibTrans" cxnId="{ECBAF342-7ACC-493C-93AD-2A69B5FBCF31}">
      <dgm:prSet/>
      <dgm:spPr/>
      <dgm:t>
        <a:bodyPr/>
        <a:lstStyle/>
        <a:p>
          <a:endParaRPr lang="el-GR" sz="1800"/>
        </a:p>
      </dgm:t>
    </dgm:pt>
    <dgm:pt modelId="{D68462CC-8C72-4FF5-BE6A-3D678D2D7A26}" type="pres">
      <dgm:prSet presAssocID="{C4549FA8-FED9-4EA6-807F-6A71D55F13C4}" presName="Name0" presStyleCnt="0">
        <dgm:presLayoutVars>
          <dgm:dir/>
          <dgm:animLvl val="lvl"/>
          <dgm:resizeHandles val="exact"/>
        </dgm:presLayoutVars>
      </dgm:prSet>
      <dgm:spPr/>
    </dgm:pt>
    <dgm:pt modelId="{B6468409-7541-49B0-9B8D-C3E55893ADEE}" type="pres">
      <dgm:prSet presAssocID="{50DFEE39-0100-47BD-BBA6-256282CCDA0F}" presName="boxAndChildren" presStyleCnt="0"/>
      <dgm:spPr/>
    </dgm:pt>
    <dgm:pt modelId="{979C1337-C61E-4486-85AB-14293E1170C7}" type="pres">
      <dgm:prSet presAssocID="{50DFEE39-0100-47BD-BBA6-256282CCDA0F}" presName="parentTextBox" presStyleLbl="node1" presStyleIdx="0" presStyleCnt="5"/>
      <dgm:spPr/>
      <dgm:t>
        <a:bodyPr/>
        <a:lstStyle/>
        <a:p>
          <a:endParaRPr lang="en-US"/>
        </a:p>
      </dgm:t>
    </dgm:pt>
    <dgm:pt modelId="{983353DB-208A-4053-9104-B72335DFB775}" type="pres">
      <dgm:prSet presAssocID="{8B9A80B6-8183-4377-9A07-8E3BE30C6415}" presName="sp" presStyleCnt="0"/>
      <dgm:spPr/>
    </dgm:pt>
    <dgm:pt modelId="{9C6060D2-894B-48D0-99BC-9738B892A7D0}" type="pres">
      <dgm:prSet presAssocID="{A1BAB1BE-8D63-424A-9DB1-F26DB6AF80B7}" presName="arrowAndChildren" presStyleCnt="0"/>
      <dgm:spPr/>
    </dgm:pt>
    <dgm:pt modelId="{1A85A7F4-596F-411E-BD4C-6B69B261ACC7}" type="pres">
      <dgm:prSet presAssocID="{A1BAB1BE-8D63-424A-9DB1-F26DB6AF80B7}" presName="parentTextArrow" presStyleLbl="node1" presStyleIdx="1" presStyleCnt="5"/>
      <dgm:spPr/>
      <dgm:t>
        <a:bodyPr/>
        <a:lstStyle/>
        <a:p>
          <a:endParaRPr lang="en-US"/>
        </a:p>
      </dgm:t>
    </dgm:pt>
    <dgm:pt modelId="{910BD10E-584C-4F60-8F91-7BDE495E9F2E}" type="pres">
      <dgm:prSet presAssocID="{89DC2E4E-49C8-4BC9-8477-DBB6483617B9}" presName="sp" presStyleCnt="0"/>
      <dgm:spPr/>
    </dgm:pt>
    <dgm:pt modelId="{60C91A8F-E8DA-417F-98FB-E9E3AAF50C84}" type="pres">
      <dgm:prSet presAssocID="{0704AD3D-920A-4029-B274-AC323D7FD804}" presName="arrowAndChildren" presStyleCnt="0"/>
      <dgm:spPr/>
    </dgm:pt>
    <dgm:pt modelId="{C1C2039F-CE99-4179-A7B5-2AB10AAEF46B}" type="pres">
      <dgm:prSet presAssocID="{0704AD3D-920A-4029-B274-AC323D7FD804}" presName="parentTextArrow" presStyleLbl="node1" presStyleIdx="2" presStyleCnt="5"/>
      <dgm:spPr/>
      <dgm:t>
        <a:bodyPr/>
        <a:lstStyle/>
        <a:p>
          <a:endParaRPr lang="en-US"/>
        </a:p>
      </dgm:t>
    </dgm:pt>
    <dgm:pt modelId="{A603C2FE-77B8-4846-9AEA-9305587EA718}" type="pres">
      <dgm:prSet presAssocID="{7D36DEC0-25BF-4FD7-9C97-62C2B7F7858A}" presName="sp" presStyleCnt="0"/>
      <dgm:spPr/>
    </dgm:pt>
    <dgm:pt modelId="{8957BE3E-FF74-4A18-B01B-7A2BED7B4EC2}" type="pres">
      <dgm:prSet presAssocID="{C9917AEB-306E-4694-9926-F8E33FB27B09}" presName="arrowAndChildren" presStyleCnt="0"/>
      <dgm:spPr/>
    </dgm:pt>
    <dgm:pt modelId="{8575D388-1C45-4EBC-9245-903F98B4B9FD}" type="pres">
      <dgm:prSet presAssocID="{C9917AEB-306E-4694-9926-F8E33FB27B09}" presName="parentTextArrow" presStyleLbl="node1" presStyleIdx="3" presStyleCnt="5"/>
      <dgm:spPr/>
      <dgm:t>
        <a:bodyPr/>
        <a:lstStyle/>
        <a:p>
          <a:endParaRPr lang="en-US"/>
        </a:p>
      </dgm:t>
    </dgm:pt>
    <dgm:pt modelId="{ED797EC8-4443-4051-92B7-F2A586B08776}" type="pres">
      <dgm:prSet presAssocID="{3FE74930-69B2-428F-977E-3E0CF6E0E490}" presName="sp" presStyleCnt="0"/>
      <dgm:spPr/>
    </dgm:pt>
    <dgm:pt modelId="{E2813F03-9BB1-4F7D-AE3F-FB6D625202BF}" type="pres">
      <dgm:prSet presAssocID="{ED94D70D-013F-4550-A55E-DA4065272878}" presName="arrowAndChildren" presStyleCnt="0"/>
      <dgm:spPr/>
    </dgm:pt>
    <dgm:pt modelId="{DEB86E27-3174-45FA-8BA7-AF3A7CDEDA30}" type="pres">
      <dgm:prSet presAssocID="{ED94D70D-013F-4550-A55E-DA4065272878}" presName="parentTextArrow" presStyleLbl="node1" presStyleIdx="4" presStyleCnt="5"/>
      <dgm:spPr/>
      <dgm:t>
        <a:bodyPr/>
        <a:lstStyle/>
        <a:p>
          <a:endParaRPr lang="en-US"/>
        </a:p>
      </dgm:t>
    </dgm:pt>
  </dgm:ptLst>
  <dgm:cxnLst>
    <dgm:cxn modelId="{5AA529EA-02D1-4020-B548-6DEFD46BFEAD}" srcId="{C4549FA8-FED9-4EA6-807F-6A71D55F13C4}" destId="{C9917AEB-306E-4694-9926-F8E33FB27B09}" srcOrd="1" destOrd="0" parTransId="{2C5F7C26-CA7F-4AD1-B8DE-963D9522C469}" sibTransId="{7D36DEC0-25BF-4FD7-9C97-62C2B7F7858A}"/>
    <dgm:cxn modelId="{3CA491FD-A7B0-4314-866D-CA01907A52A0}" type="presOf" srcId="{A1BAB1BE-8D63-424A-9DB1-F26DB6AF80B7}" destId="{1A85A7F4-596F-411E-BD4C-6B69B261ACC7}" srcOrd="0" destOrd="0" presId="urn:microsoft.com/office/officeart/2005/8/layout/process4"/>
    <dgm:cxn modelId="{71361967-6B01-433C-9162-5D9F3A9A9682}" type="presOf" srcId="{50DFEE39-0100-47BD-BBA6-256282CCDA0F}" destId="{979C1337-C61E-4486-85AB-14293E1170C7}" srcOrd="0" destOrd="0" presId="urn:microsoft.com/office/officeart/2005/8/layout/process4"/>
    <dgm:cxn modelId="{5081B772-6478-4CD4-9E0C-2DD0ABD66A0E}" type="presOf" srcId="{C9917AEB-306E-4694-9926-F8E33FB27B09}" destId="{8575D388-1C45-4EBC-9245-903F98B4B9FD}" srcOrd="0" destOrd="0" presId="urn:microsoft.com/office/officeart/2005/8/layout/process4"/>
    <dgm:cxn modelId="{BE2DA592-F689-4FCB-900D-ACC7205EB040}" type="presOf" srcId="{0704AD3D-920A-4029-B274-AC323D7FD804}" destId="{C1C2039F-CE99-4179-A7B5-2AB10AAEF46B}" srcOrd="0" destOrd="0" presId="urn:microsoft.com/office/officeart/2005/8/layout/process4"/>
    <dgm:cxn modelId="{178856E0-7FA3-42A2-8DCE-1193940D2AB1}" srcId="{C4549FA8-FED9-4EA6-807F-6A71D55F13C4}" destId="{0704AD3D-920A-4029-B274-AC323D7FD804}" srcOrd="2" destOrd="0" parTransId="{28791475-74BA-4582-902F-359D8698CA4D}" sibTransId="{89DC2E4E-49C8-4BC9-8477-DBB6483617B9}"/>
    <dgm:cxn modelId="{9242BA38-C0A2-4EBB-9759-2BB0897CD8A4}" type="presOf" srcId="{C4549FA8-FED9-4EA6-807F-6A71D55F13C4}" destId="{D68462CC-8C72-4FF5-BE6A-3D678D2D7A26}" srcOrd="0" destOrd="0" presId="urn:microsoft.com/office/officeart/2005/8/layout/process4"/>
    <dgm:cxn modelId="{ECBAF342-7ACC-493C-93AD-2A69B5FBCF31}" srcId="{C4549FA8-FED9-4EA6-807F-6A71D55F13C4}" destId="{50DFEE39-0100-47BD-BBA6-256282CCDA0F}" srcOrd="4" destOrd="0" parTransId="{51B80AC3-992A-4996-9726-4BFFFC8673A0}" sibTransId="{42341CA6-278D-44DA-ADB2-134F5C80CC51}"/>
    <dgm:cxn modelId="{12C31B88-D112-42E0-B778-5FBC33BEB417}" type="presOf" srcId="{ED94D70D-013F-4550-A55E-DA4065272878}" destId="{DEB86E27-3174-45FA-8BA7-AF3A7CDEDA30}" srcOrd="0" destOrd="0" presId="urn:microsoft.com/office/officeart/2005/8/layout/process4"/>
    <dgm:cxn modelId="{5BA37F6A-70FB-4F10-859B-CA34F35BDF6B}" srcId="{C4549FA8-FED9-4EA6-807F-6A71D55F13C4}" destId="{A1BAB1BE-8D63-424A-9DB1-F26DB6AF80B7}" srcOrd="3" destOrd="0" parTransId="{6F04E903-5477-4009-8B54-FB13577825D5}" sibTransId="{8B9A80B6-8183-4377-9A07-8E3BE30C6415}"/>
    <dgm:cxn modelId="{C83C7C0B-7D3E-43AA-8CB6-6FE787AC37DB}" srcId="{C4549FA8-FED9-4EA6-807F-6A71D55F13C4}" destId="{ED94D70D-013F-4550-A55E-DA4065272878}" srcOrd="0" destOrd="0" parTransId="{C62A1959-D45F-4877-9BFC-4A6B066AA65E}" sibTransId="{3FE74930-69B2-428F-977E-3E0CF6E0E490}"/>
    <dgm:cxn modelId="{6EE726D6-AFF6-49E9-8BB7-E09147A9DBE7}" type="presParOf" srcId="{D68462CC-8C72-4FF5-BE6A-3D678D2D7A26}" destId="{B6468409-7541-49B0-9B8D-C3E55893ADEE}" srcOrd="0" destOrd="0" presId="urn:microsoft.com/office/officeart/2005/8/layout/process4"/>
    <dgm:cxn modelId="{5B4A17D0-4AEA-405A-87B6-65A0E6C735AE}" type="presParOf" srcId="{B6468409-7541-49B0-9B8D-C3E55893ADEE}" destId="{979C1337-C61E-4486-85AB-14293E1170C7}" srcOrd="0" destOrd="0" presId="urn:microsoft.com/office/officeart/2005/8/layout/process4"/>
    <dgm:cxn modelId="{F36024C5-E5E3-4D87-B8E3-03EA90139BD6}" type="presParOf" srcId="{D68462CC-8C72-4FF5-BE6A-3D678D2D7A26}" destId="{983353DB-208A-4053-9104-B72335DFB775}" srcOrd="1" destOrd="0" presId="urn:microsoft.com/office/officeart/2005/8/layout/process4"/>
    <dgm:cxn modelId="{23E22E47-8879-4CBE-A308-F057B5929C4E}" type="presParOf" srcId="{D68462CC-8C72-4FF5-BE6A-3D678D2D7A26}" destId="{9C6060D2-894B-48D0-99BC-9738B892A7D0}" srcOrd="2" destOrd="0" presId="urn:microsoft.com/office/officeart/2005/8/layout/process4"/>
    <dgm:cxn modelId="{EF8F3CA0-E8E8-46EF-A7B1-55B01E68FE88}" type="presParOf" srcId="{9C6060D2-894B-48D0-99BC-9738B892A7D0}" destId="{1A85A7F4-596F-411E-BD4C-6B69B261ACC7}" srcOrd="0" destOrd="0" presId="urn:microsoft.com/office/officeart/2005/8/layout/process4"/>
    <dgm:cxn modelId="{4CB2E859-1727-4C29-AC7D-ADED8BCDBD55}" type="presParOf" srcId="{D68462CC-8C72-4FF5-BE6A-3D678D2D7A26}" destId="{910BD10E-584C-4F60-8F91-7BDE495E9F2E}" srcOrd="3" destOrd="0" presId="urn:microsoft.com/office/officeart/2005/8/layout/process4"/>
    <dgm:cxn modelId="{943F19DA-B1BD-49BF-A616-DD871ECB0D93}" type="presParOf" srcId="{D68462CC-8C72-4FF5-BE6A-3D678D2D7A26}" destId="{60C91A8F-E8DA-417F-98FB-E9E3AAF50C84}" srcOrd="4" destOrd="0" presId="urn:microsoft.com/office/officeart/2005/8/layout/process4"/>
    <dgm:cxn modelId="{DAD3DA22-194B-411E-94BF-4AD9CBD961B4}" type="presParOf" srcId="{60C91A8F-E8DA-417F-98FB-E9E3AAF50C84}" destId="{C1C2039F-CE99-4179-A7B5-2AB10AAEF46B}" srcOrd="0" destOrd="0" presId="urn:microsoft.com/office/officeart/2005/8/layout/process4"/>
    <dgm:cxn modelId="{BD9A40D1-D480-466F-9366-24968C63E9E1}" type="presParOf" srcId="{D68462CC-8C72-4FF5-BE6A-3D678D2D7A26}" destId="{A603C2FE-77B8-4846-9AEA-9305587EA718}" srcOrd="5" destOrd="0" presId="urn:microsoft.com/office/officeart/2005/8/layout/process4"/>
    <dgm:cxn modelId="{225A1EB5-4337-425B-9FDB-B487CC22F044}" type="presParOf" srcId="{D68462CC-8C72-4FF5-BE6A-3D678D2D7A26}" destId="{8957BE3E-FF74-4A18-B01B-7A2BED7B4EC2}" srcOrd="6" destOrd="0" presId="urn:microsoft.com/office/officeart/2005/8/layout/process4"/>
    <dgm:cxn modelId="{D6EE86D3-F6C9-4B84-B359-272C3C795C89}" type="presParOf" srcId="{8957BE3E-FF74-4A18-B01B-7A2BED7B4EC2}" destId="{8575D388-1C45-4EBC-9245-903F98B4B9FD}" srcOrd="0" destOrd="0" presId="urn:microsoft.com/office/officeart/2005/8/layout/process4"/>
    <dgm:cxn modelId="{AEF7453E-7FD6-42F2-ACD0-2809743CFD72}" type="presParOf" srcId="{D68462CC-8C72-4FF5-BE6A-3D678D2D7A26}" destId="{ED797EC8-4443-4051-92B7-F2A586B08776}" srcOrd="7" destOrd="0" presId="urn:microsoft.com/office/officeart/2005/8/layout/process4"/>
    <dgm:cxn modelId="{CE32C565-95D3-439E-92B6-1990AF782EEF}" type="presParOf" srcId="{D68462CC-8C72-4FF5-BE6A-3D678D2D7A26}" destId="{E2813F03-9BB1-4F7D-AE3F-FB6D625202BF}" srcOrd="8" destOrd="0" presId="urn:microsoft.com/office/officeart/2005/8/layout/process4"/>
    <dgm:cxn modelId="{AD217BEA-0496-483B-832B-3C0438DB0D57}" type="presParOf" srcId="{E2813F03-9BB1-4F7D-AE3F-FB6D625202BF}" destId="{DEB86E27-3174-45FA-8BA7-AF3A7CDEDA3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FFE101C-05C8-4123-8F8C-10F6EFBE3B4B}" type="doc">
      <dgm:prSet loTypeId="urn:microsoft.com/office/officeart/2005/8/layout/process1" loCatId="process" qsTypeId="urn:microsoft.com/office/officeart/2005/8/quickstyle/simple1" qsCatId="simple" csTypeId="urn:microsoft.com/office/officeart/2005/8/colors/accent0_1" csCatId="mainScheme" phldr="1"/>
      <dgm:spPr/>
    </dgm:pt>
    <dgm:pt modelId="{1D89F863-3667-4D61-8AF2-49E565027B9F}">
      <dgm:prSet phldrT="[Κείμενο]" custT="1"/>
      <dgm:spPr/>
      <dgm:t>
        <a:bodyPr/>
        <a:lstStyle/>
        <a:p>
          <a:r>
            <a:rPr lang="el-GR" sz="1800" dirty="0">
              <a:latin typeface="Calibri (Κυρίως κείμενο)"/>
              <a:cs typeface="Times New Roman" panose="02020603050405020304" pitchFamily="18" charset="0"/>
            </a:rPr>
            <a:t>Δεδομένα σε ενεργειακές ροές</a:t>
          </a:r>
          <a:r>
            <a:rPr lang="en-US" sz="1800" dirty="0">
              <a:latin typeface="Calibri (Κυρίως κείμενο)"/>
              <a:cs typeface="Times New Roman" panose="02020603050405020304" pitchFamily="18" charset="0"/>
            </a:rPr>
            <a:t> </a:t>
          </a:r>
          <a:endParaRPr lang="el-GR" sz="1800" dirty="0">
            <a:latin typeface="Calibri (Κυρίως κείμενο)"/>
            <a:cs typeface="Times New Roman" panose="02020603050405020304" pitchFamily="18" charset="0"/>
          </a:endParaRPr>
        </a:p>
        <a:p>
          <a:r>
            <a:rPr lang="en-US" sz="1800" dirty="0">
              <a:latin typeface="Calibri (Κυρίως κείμενο)"/>
              <a:cs typeface="Times New Roman" panose="02020603050405020304" pitchFamily="18" charset="0"/>
            </a:rPr>
            <a:t>(Raw Data)</a:t>
          </a:r>
          <a:endParaRPr lang="el-GR" sz="1800" dirty="0">
            <a:latin typeface="Calibri (Κυρίως κείμενο)"/>
            <a:cs typeface="Times New Roman" panose="02020603050405020304" pitchFamily="18" charset="0"/>
          </a:endParaRPr>
        </a:p>
      </dgm:t>
    </dgm:pt>
    <dgm:pt modelId="{F2303B59-1B65-40B0-95FF-F13840ED737D}" type="parTrans" cxnId="{CC9BDD34-CA03-4476-A06F-4AE4D7B47424}">
      <dgm:prSet/>
      <dgm:spPr/>
      <dgm:t>
        <a:bodyPr/>
        <a:lstStyle/>
        <a:p>
          <a:endParaRPr lang="el-GR" sz="1800">
            <a:latin typeface="Calibri (Κυρίως κείμενο)"/>
          </a:endParaRPr>
        </a:p>
      </dgm:t>
    </dgm:pt>
    <dgm:pt modelId="{64E2D803-3C57-44DD-912D-26FBBAB28686}" type="sibTrans" cxnId="{CC9BDD34-CA03-4476-A06F-4AE4D7B47424}">
      <dgm:prSet custT="1"/>
      <dgm:spPr/>
      <dgm:t>
        <a:bodyPr/>
        <a:lstStyle/>
        <a:p>
          <a:endParaRPr lang="el-GR" sz="1800">
            <a:latin typeface="Calibri (Κυρίως κείμενο)"/>
          </a:endParaRPr>
        </a:p>
      </dgm:t>
    </dgm:pt>
    <dgm:pt modelId="{F22A22C2-2868-4FA6-B6CC-392E810AFF70}">
      <dgm:prSet phldrT="[Κείμενο]" custT="1"/>
      <dgm:spPr/>
      <dgm:t>
        <a:bodyPr/>
        <a:lstStyle/>
        <a:p>
          <a:r>
            <a:rPr lang="el-GR" sz="1800" dirty="0">
              <a:latin typeface="Calibri (Κυρίως κείμενο)"/>
              <a:cs typeface="Times New Roman" panose="02020603050405020304" pitchFamily="18" charset="0"/>
            </a:rPr>
            <a:t>Διαγραφή μετρήσεων που βρίσκονται σε ζώνες ακτινοβολίας για τον </a:t>
          </a:r>
          <a:r>
            <a:rPr lang="en-US" sz="1800" dirty="0">
              <a:latin typeface="Calibri (Κυρίως κείμενο)"/>
              <a:cs typeface="Times New Roman" panose="02020603050405020304" pitchFamily="18" charset="0"/>
            </a:rPr>
            <a:t>INTEGRAL</a:t>
          </a:r>
          <a:endParaRPr lang="el-GR" sz="1800" dirty="0">
            <a:latin typeface="Calibri (Κυρίως κείμενο)"/>
            <a:cs typeface="Times New Roman" panose="02020603050405020304" pitchFamily="18" charset="0"/>
          </a:endParaRPr>
        </a:p>
      </dgm:t>
    </dgm:pt>
    <dgm:pt modelId="{4D236D23-DEA8-4998-9451-FEBF30EF88CE}" type="parTrans" cxnId="{C8D275F7-53A6-4AE7-B003-01511934387B}">
      <dgm:prSet/>
      <dgm:spPr/>
      <dgm:t>
        <a:bodyPr/>
        <a:lstStyle/>
        <a:p>
          <a:endParaRPr lang="el-GR" sz="1800">
            <a:latin typeface="Calibri (Κυρίως κείμενο)"/>
          </a:endParaRPr>
        </a:p>
      </dgm:t>
    </dgm:pt>
    <dgm:pt modelId="{3676440E-74F7-40F2-B34A-BC5AD291715B}" type="sibTrans" cxnId="{C8D275F7-53A6-4AE7-B003-01511934387B}">
      <dgm:prSet custT="1"/>
      <dgm:spPr/>
      <dgm:t>
        <a:bodyPr/>
        <a:lstStyle/>
        <a:p>
          <a:endParaRPr lang="el-GR" sz="1800">
            <a:latin typeface="Calibri (Κυρίως κείμενο)"/>
          </a:endParaRPr>
        </a:p>
      </dgm:t>
    </dgm:pt>
    <dgm:pt modelId="{919173CE-6F19-4CC4-A761-7C75E948A584}">
      <dgm:prSet phldrT="[Κείμενο]" custT="1"/>
      <dgm:spPr/>
      <dgm:t>
        <a:bodyPr/>
        <a:lstStyle/>
        <a:p>
          <a:r>
            <a:rPr lang="el-GR" sz="1800" dirty="0">
              <a:latin typeface="Calibri (Κυρίως κείμενο)"/>
              <a:cs typeface="Times New Roman" panose="02020603050405020304" pitchFamily="18" charset="0"/>
            </a:rPr>
            <a:t>Διαχωρισμός των μετρήσεων για τις χρονικές περιόδους 2009-2013</a:t>
          </a:r>
        </a:p>
      </dgm:t>
    </dgm:pt>
    <dgm:pt modelId="{2A47DB3C-25E0-440F-B498-9D01FD0484A3}" type="parTrans" cxnId="{03278B08-D654-47C5-82A0-25FB7DAC8B63}">
      <dgm:prSet/>
      <dgm:spPr/>
      <dgm:t>
        <a:bodyPr/>
        <a:lstStyle/>
        <a:p>
          <a:endParaRPr lang="el-GR" sz="1800">
            <a:latin typeface="Calibri (Κυρίως κείμενο)"/>
          </a:endParaRPr>
        </a:p>
      </dgm:t>
    </dgm:pt>
    <dgm:pt modelId="{3112E890-F93E-4024-A0D0-E2546EA00FA0}" type="sibTrans" cxnId="{03278B08-D654-47C5-82A0-25FB7DAC8B63}">
      <dgm:prSet custT="1"/>
      <dgm:spPr/>
      <dgm:t>
        <a:bodyPr/>
        <a:lstStyle/>
        <a:p>
          <a:endParaRPr lang="el-GR" sz="1800">
            <a:latin typeface="Calibri (Κυρίως κείμενο)"/>
          </a:endParaRPr>
        </a:p>
      </dgm:t>
    </dgm:pt>
    <dgm:pt modelId="{1E649C90-5E31-4C89-A965-AFBF9F3C8BBA}">
      <dgm:prSet custT="1"/>
      <dgm:spPr/>
      <dgm:t>
        <a:bodyPr/>
        <a:lstStyle/>
        <a:p>
          <a:r>
            <a:rPr lang="el-GR" sz="1800" dirty="0">
              <a:latin typeface="Calibri (Κυρίως κείμενο)"/>
              <a:cs typeface="Times New Roman" panose="02020603050405020304" pitchFamily="18" charset="0"/>
            </a:rPr>
            <a:t>Παρεμβολή στους χρόνους του </a:t>
          </a:r>
          <a:r>
            <a:rPr lang="en-US" sz="1800" dirty="0">
              <a:latin typeface="Calibri (Κυρίως κείμενο)"/>
              <a:cs typeface="Times New Roman" panose="02020603050405020304" pitchFamily="18" charset="0"/>
            </a:rPr>
            <a:t>INTEGRAL</a:t>
          </a:r>
          <a:r>
            <a:rPr lang="el-GR" sz="1800" dirty="0">
              <a:latin typeface="Calibri (Κυρίως κείμενο)"/>
              <a:cs typeface="Times New Roman" panose="02020603050405020304" pitchFamily="18" charset="0"/>
            </a:rPr>
            <a:t> &amp; Δημιουργία πινάκων με όλα τα </a:t>
          </a:r>
          <a:r>
            <a:rPr lang="en-US" sz="1800" dirty="0">
              <a:latin typeface="Calibri (Κυρίως κείμενο)"/>
              <a:cs typeface="Times New Roman" panose="02020603050405020304" pitchFamily="18" charset="0"/>
            </a:rPr>
            <a:t>SEPs</a:t>
          </a:r>
          <a:endParaRPr lang="el-GR" sz="1800" dirty="0">
            <a:latin typeface="Calibri (Κυρίως κείμενο)"/>
            <a:cs typeface="Times New Roman" panose="02020603050405020304" pitchFamily="18" charset="0"/>
          </a:endParaRPr>
        </a:p>
      </dgm:t>
    </dgm:pt>
    <dgm:pt modelId="{312B6E0E-FEA1-41D2-8AD8-9B6E5F304F39}" type="parTrans" cxnId="{98F42347-0689-42DB-A41D-D7C127B3BADA}">
      <dgm:prSet/>
      <dgm:spPr/>
      <dgm:t>
        <a:bodyPr/>
        <a:lstStyle/>
        <a:p>
          <a:endParaRPr lang="el-GR" sz="1800">
            <a:latin typeface="Calibri (Κυρίως κείμενο)"/>
          </a:endParaRPr>
        </a:p>
      </dgm:t>
    </dgm:pt>
    <dgm:pt modelId="{E9202C98-95C9-469A-A3A4-140AB0E994AA}" type="sibTrans" cxnId="{98F42347-0689-42DB-A41D-D7C127B3BADA}">
      <dgm:prSet/>
      <dgm:spPr/>
      <dgm:t>
        <a:bodyPr/>
        <a:lstStyle/>
        <a:p>
          <a:endParaRPr lang="el-GR" sz="1800">
            <a:latin typeface="Calibri (Κυρίως κείμενο)"/>
          </a:endParaRPr>
        </a:p>
      </dgm:t>
    </dgm:pt>
    <dgm:pt modelId="{D98AD0B8-2B34-4E11-903E-C4C918B9D7EF}" type="pres">
      <dgm:prSet presAssocID="{CFFE101C-05C8-4123-8F8C-10F6EFBE3B4B}" presName="Name0" presStyleCnt="0">
        <dgm:presLayoutVars>
          <dgm:dir/>
          <dgm:resizeHandles val="exact"/>
        </dgm:presLayoutVars>
      </dgm:prSet>
      <dgm:spPr/>
    </dgm:pt>
    <dgm:pt modelId="{C8B5F763-C94C-40F0-B863-DFE6CBA5AD5F}" type="pres">
      <dgm:prSet presAssocID="{1D89F863-3667-4D61-8AF2-49E565027B9F}" presName="node" presStyleLbl="node1" presStyleIdx="0" presStyleCnt="4">
        <dgm:presLayoutVars>
          <dgm:bulletEnabled val="1"/>
        </dgm:presLayoutVars>
      </dgm:prSet>
      <dgm:spPr/>
      <dgm:t>
        <a:bodyPr/>
        <a:lstStyle/>
        <a:p>
          <a:endParaRPr lang="en-US"/>
        </a:p>
      </dgm:t>
    </dgm:pt>
    <dgm:pt modelId="{3FA725AB-88BC-4F7C-89CE-3AEA3511C175}" type="pres">
      <dgm:prSet presAssocID="{64E2D803-3C57-44DD-912D-26FBBAB28686}" presName="sibTrans" presStyleLbl="sibTrans2D1" presStyleIdx="0" presStyleCnt="3"/>
      <dgm:spPr/>
      <dgm:t>
        <a:bodyPr/>
        <a:lstStyle/>
        <a:p>
          <a:endParaRPr lang="en-US"/>
        </a:p>
      </dgm:t>
    </dgm:pt>
    <dgm:pt modelId="{E5A5FD43-18EF-41B7-9796-2FA7BD47B262}" type="pres">
      <dgm:prSet presAssocID="{64E2D803-3C57-44DD-912D-26FBBAB28686}" presName="connectorText" presStyleLbl="sibTrans2D1" presStyleIdx="0" presStyleCnt="3"/>
      <dgm:spPr/>
      <dgm:t>
        <a:bodyPr/>
        <a:lstStyle/>
        <a:p>
          <a:endParaRPr lang="en-US"/>
        </a:p>
      </dgm:t>
    </dgm:pt>
    <dgm:pt modelId="{EB7731AA-4572-4791-B7B4-72CF8BC7CD3B}" type="pres">
      <dgm:prSet presAssocID="{F22A22C2-2868-4FA6-B6CC-392E810AFF70}" presName="node" presStyleLbl="node1" presStyleIdx="1" presStyleCnt="4">
        <dgm:presLayoutVars>
          <dgm:bulletEnabled val="1"/>
        </dgm:presLayoutVars>
      </dgm:prSet>
      <dgm:spPr/>
      <dgm:t>
        <a:bodyPr/>
        <a:lstStyle/>
        <a:p>
          <a:endParaRPr lang="en-US"/>
        </a:p>
      </dgm:t>
    </dgm:pt>
    <dgm:pt modelId="{903AE7D1-6B50-4B36-A58D-26CF38B656EF}" type="pres">
      <dgm:prSet presAssocID="{3676440E-74F7-40F2-B34A-BC5AD291715B}" presName="sibTrans" presStyleLbl="sibTrans2D1" presStyleIdx="1" presStyleCnt="3"/>
      <dgm:spPr/>
      <dgm:t>
        <a:bodyPr/>
        <a:lstStyle/>
        <a:p>
          <a:endParaRPr lang="en-US"/>
        </a:p>
      </dgm:t>
    </dgm:pt>
    <dgm:pt modelId="{3B4F8E47-8737-4264-BB1B-65F96AFFC3F9}" type="pres">
      <dgm:prSet presAssocID="{3676440E-74F7-40F2-B34A-BC5AD291715B}" presName="connectorText" presStyleLbl="sibTrans2D1" presStyleIdx="1" presStyleCnt="3"/>
      <dgm:spPr/>
      <dgm:t>
        <a:bodyPr/>
        <a:lstStyle/>
        <a:p>
          <a:endParaRPr lang="en-US"/>
        </a:p>
      </dgm:t>
    </dgm:pt>
    <dgm:pt modelId="{AD980FFC-AE93-4BE6-8444-633790124859}" type="pres">
      <dgm:prSet presAssocID="{919173CE-6F19-4CC4-A761-7C75E948A584}" presName="node" presStyleLbl="node1" presStyleIdx="2" presStyleCnt="4">
        <dgm:presLayoutVars>
          <dgm:bulletEnabled val="1"/>
        </dgm:presLayoutVars>
      </dgm:prSet>
      <dgm:spPr/>
      <dgm:t>
        <a:bodyPr/>
        <a:lstStyle/>
        <a:p>
          <a:endParaRPr lang="en-US"/>
        </a:p>
      </dgm:t>
    </dgm:pt>
    <dgm:pt modelId="{D124B55D-4C3D-452F-86AB-3511A24405A3}" type="pres">
      <dgm:prSet presAssocID="{3112E890-F93E-4024-A0D0-E2546EA00FA0}" presName="sibTrans" presStyleLbl="sibTrans2D1" presStyleIdx="2" presStyleCnt="3"/>
      <dgm:spPr/>
      <dgm:t>
        <a:bodyPr/>
        <a:lstStyle/>
        <a:p>
          <a:endParaRPr lang="en-US"/>
        </a:p>
      </dgm:t>
    </dgm:pt>
    <dgm:pt modelId="{0C02A744-7D71-4359-B3A1-57451FCB6175}" type="pres">
      <dgm:prSet presAssocID="{3112E890-F93E-4024-A0D0-E2546EA00FA0}" presName="connectorText" presStyleLbl="sibTrans2D1" presStyleIdx="2" presStyleCnt="3"/>
      <dgm:spPr/>
      <dgm:t>
        <a:bodyPr/>
        <a:lstStyle/>
        <a:p>
          <a:endParaRPr lang="en-US"/>
        </a:p>
      </dgm:t>
    </dgm:pt>
    <dgm:pt modelId="{58348C4C-46FD-436B-9989-13A14E33591A}" type="pres">
      <dgm:prSet presAssocID="{1E649C90-5E31-4C89-A965-AFBF9F3C8BBA}" presName="node" presStyleLbl="node1" presStyleIdx="3" presStyleCnt="4">
        <dgm:presLayoutVars>
          <dgm:bulletEnabled val="1"/>
        </dgm:presLayoutVars>
      </dgm:prSet>
      <dgm:spPr/>
      <dgm:t>
        <a:bodyPr/>
        <a:lstStyle/>
        <a:p>
          <a:endParaRPr lang="en-US"/>
        </a:p>
      </dgm:t>
    </dgm:pt>
  </dgm:ptLst>
  <dgm:cxnLst>
    <dgm:cxn modelId="{DC7570E8-AAD4-4226-B80C-7F7728085F94}" type="presOf" srcId="{64E2D803-3C57-44DD-912D-26FBBAB28686}" destId="{3FA725AB-88BC-4F7C-89CE-3AEA3511C175}" srcOrd="0" destOrd="0" presId="urn:microsoft.com/office/officeart/2005/8/layout/process1"/>
    <dgm:cxn modelId="{5E307196-42D1-4B0D-B0D5-1991E57A2F72}" type="presOf" srcId="{3112E890-F93E-4024-A0D0-E2546EA00FA0}" destId="{0C02A744-7D71-4359-B3A1-57451FCB6175}" srcOrd="1" destOrd="0" presId="urn:microsoft.com/office/officeart/2005/8/layout/process1"/>
    <dgm:cxn modelId="{905386EE-34F5-4AC9-977E-3DCDA886BEBC}" type="presOf" srcId="{1E649C90-5E31-4C89-A965-AFBF9F3C8BBA}" destId="{58348C4C-46FD-436B-9989-13A14E33591A}" srcOrd="0" destOrd="0" presId="urn:microsoft.com/office/officeart/2005/8/layout/process1"/>
    <dgm:cxn modelId="{CC9BDD34-CA03-4476-A06F-4AE4D7B47424}" srcId="{CFFE101C-05C8-4123-8F8C-10F6EFBE3B4B}" destId="{1D89F863-3667-4D61-8AF2-49E565027B9F}" srcOrd="0" destOrd="0" parTransId="{F2303B59-1B65-40B0-95FF-F13840ED737D}" sibTransId="{64E2D803-3C57-44DD-912D-26FBBAB28686}"/>
    <dgm:cxn modelId="{3D10AE91-4AA7-4E2D-B9A1-93CDDA2D6246}" type="presOf" srcId="{3676440E-74F7-40F2-B34A-BC5AD291715B}" destId="{903AE7D1-6B50-4B36-A58D-26CF38B656EF}" srcOrd="0" destOrd="0" presId="urn:microsoft.com/office/officeart/2005/8/layout/process1"/>
    <dgm:cxn modelId="{98F42347-0689-42DB-A41D-D7C127B3BADA}" srcId="{CFFE101C-05C8-4123-8F8C-10F6EFBE3B4B}" destId="{1E649C90-5E31-4C89-A965-AFBF9F3C8BBA}" srcOrd="3" destOrd="0" parTransId="{312B6E0E-FEA1-41D2-8AD8-9B6E5F304F39}" sibTransId="{E9202C98-95C9-469A-A3A4-140AB0E994AA}"/>
    <dgm:cxn modelId="{911F3504-FC71-4ABB-887E-4E08126442BD}" type="presOf" srcId="{F22A22C2-2868-4FA6-B6CC-392E810AFF70}" destId="{EB7731AA-4572-4791-B7B4-72CF8BC7CD3B}" srcOrd="0" destOrd="0" presId="urn:microsoft.com/office/officeart/2005/8/layout/process1"/>
    <dgm:cxn modelId="{C8D275F7-53A6-4AE7-B003-01511934387B}" srcId="{CFFE101C-05C8-4123-8F8C-10F6EFBE3B4B}" destId="{F22A22C2-2868-4FA6-B6CC-392E810AFF70}" srcOrd="1" destOrd="0" parTransId="{4D236D23-DEA8-4998-9451-FEBF30EF88CE}" sibTransId="{3676440E-74F7-40F2-B34A-BC5AD291715B}"/>
    <dgm:cxn modelId="{909B2118-7AB7-427E-BC70-39FEC8A04FA0}" type="presOf" srcId="{1D89F863-3667-4D61-8AF2-49E565027B9F}" destId="{C8B5F763-C94C-40F0-B863-DFE6CBA5AD5F}" srcOrd="0" destOrd="0" presId="urn:microsoft.com/office/officeart/2005/8/layout/process1"/>
    <dgm:cxn modelId="{D4836722-E68D-4281-B644-DCECDE6FB165}" type="presOf" srcId="{CFFE101C-05C8-4123-8F8C-10F6EFBE3B4B}" destId="{D98AD0B8-2B34-4E11-903E-C4C918B9D7EF}" srcOrd="0" destOrd="0" presId="urn:microsoft.com/office/officeart/2005/8/layout/process1"/>
    <dgm:cxn modelId="{82C20280-4BFE-4897-9E7A-6A68889DE4A0}" type="presOf" srcId="{64E2D803-3C57-44DD-912D-26FBBAB28686}" destId="{E5A5FD43-18EF-41B7-9796-2FA7BD47B262}" srcOrd="1" destOrd="0" presId="urn:microsoft.com/office/officeart/2005/8/layout/process1"/>
    <dgm:cxn modelId="{03278B08-D654-47C5-82A0-25FB7DAC8B63}" srcId="{CFFE101C-05C8-4123-8F8C-10F6EFBE3B4B}" destId="{919173CE-6F19-4CC4-A761-7C75E948A584}" srcOrd="2" destOrd="0" parTransId="{2A47DB3C-25E0-440F-B498-9D01FD0484A3}" sibTransId="{3112E890-F93E-4024-A0D0-E2546EA00FA0}"/>
    <dgm:cxn modelId="{8DAFE817-178E-40ED-9397-96FEF2FAAD20}" type="presOf" srcId="{3676440E-74F7-40F2-B34A-BC5AD291715B}" destId="{3B4F8E47-8737-4264-BB1B-65F96AFFC3F9}" srcOrd="1" destOrd="0" presId="urn:microsoft.com/office/officeart/2005/8/layout/process1"/>
    <dgm:cxn modelId="{83310E8E-0F72-4659-BA95-E4BFD67CCA53}" type="presOf" srcId="{3112E890-F93E-4024-A0D0-E2546EA00FA0}" destId="{D124B55D-4C3D-452F-86AB-3511A24405A3}" srcOrd="0" destOrd="0" presId="urn:microsoft.com/office/officeart/2005/8/layout/process1"/>
    <dgm:cxn modelId="{F38F76E4-A84C-4D4F-B7C0-EFF85CBF71C3}" type="presOf" srcId="{919173CE-6F19-4CC4-A761-7C75E948A584}" destId="{AD980FFC-AE93-4BE6-8444-633790124859}" srcOrd="0" destOrd="0" presId="urn:microsoft.com/office/officeart/2005/8/layout/process1"/>
    <dgm:cxn modelId="{9F7F1B96-F8F8-4DF4-92B8-0C7E96204016}" type="presParOf" srcId="{D98AD0B8-2B34-4E11-903E-C4C918B9D7EF}" destId="{C8B5F763-C94C-40F0-B863-DFE6CBA5AD5F}" srcOrd="0" destOrd="0" presId="urn:microsoft.com/office/officeart/2005/8/layout/process1"/>
    <dgm:cxn modelId="{EF8B0940-B342-4A7D-9B53-6FD4625DDB1E}" type="presParOf" srcId="{D98AD0B8-2B34-4E11-903E-C4C918B9D7EF}" destId="{3FA725AB-88BC-4F7C-89CE-3AEA3511C175}" srcOrd="1" destOrd="0" presId="urn:microsoft.com/office/officeart/2005/8/layout/process1"/>
    <dgm:cxn modelId="{867BEC53-AC94-4888-B719-374A25CA9214}" type="presParOf" srcId="{3FA725AB-88BC-4F7C-89CE-3AEA3511C175}" destId="{E5A5FD43-18EF-41B7-9796-2FA7BD47B262}" srcOrd="0" destOrd="0" presId="urn:microsoft.com/office/officeart/2005/8/layout/process1"/>
    <dgm:cxn modelId="{93EC0C7F-C6CF-4F4D-A838-F7B42B6A66EE}" type="presParOf" srcId="{D98AD0B8-2B34-4E11-903E-C4C918B9D7EF}" destId="{EB7731AA-4572-4791-B7B4-72CF8BC7CD3B}" srcOrd="2" destOrd="0" presId="urn:microsoft.com/office/officeart/2005/8/layout/process1"/>
    <dgm:cxn modelId="{09FDE6F5-2063-4D92-989A-A03929FE0D2B}" type="presParOf" srcId="{D98AD0B8-2B34-4E11-903E-C4C918B9D7EF}" destId="{903AE7D1-6B50-4B36-A58D-26CF38B656EF}" srcOrd="3" destOrd="0" presId="urn:microsoft.com/office/officeart/2005/8/layout/process1"/>
    <dgm:cxn modelId="{2A818898-3237-45F5-B6D2-0032BD123380}" type="presParOf" srcId="{903AE7D1-6B50-4B36-A58D-26CF38B656EF}" destId="{3B4F8E47-8737-4264-BB1B-65F96AFFC3F9}" srcOrd="0" destOrd="0" presId="urn:microsoft.com/office/officeart/2005/8/layout/process1"/>
    <dgm:cxn modelId="{51C3865F-FFE2-4DD1-9956-37CDA1BD651D}" type="presParOf" srcId="{D98AD0B8-2B34-4E11-903E-C4C918B9D7EF}" destId="{AD980FFC-AE93-4BE6-8444-633790124859}" srcOrd="4" destOrd="0" presId="urn:microsoft.com/office/officeart/2005/8/layout/process1"/>
    <dgm:cxn modelId="{E9866D9E-416C-49A1-A968-FE03E45375A3}" type="presParOf" srcId="{D98AD0B8-2B34-4E11-903E-C4C918B9D7EF}" destId="{D124B55D-4C3D-452F-86AB-3511A24405A3}" srcOrd="5" destOrd="0" presId="urn:microsoft.com/office/officeart/2005/8/layout/process1"/>
    <dgm:cxn modelId="{D0D435DC-AD20-4F0E-A70A-60688615E53E}" type="presParOf" srcId="{D124B55D-4C3D-452F-86AB-3511A24405A3}" destId="{0C02A744-7D71-4359-B3A1-57451FCB6175}" srcOrd="0" destOrd="0" presId="urn:microsoft.com/office/officeart/2005/8/layout/process1"/>
    <dgm:cxn modelId="{18AEEB41-3E34-4A8F-9171-6242BD83B5BB}" type="presParOf" srcId="{D98AD0B8-2B34-4E11-903E-C4C918B9D7EF}" destId="{58348C4C-46FD-436B-9989-13A14E33591A}"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5DA4BD-0FAF-4D38-801A-889F02172D47}" type="doc">
      <dgm:prSet loTypeId="urn:microsoft.com/office/officeart/2008/layout/PictureLineup" loCatId="picture" qsTypeId="urn:microsoft.com/office/officeart/2005/8/quickstyle/simple1" qsCatId="simple" csTypeId="urn:microsoft.com/office/officeart/2005/8/colors/accent3_1" csCatId="accent3" phldr="1"/>
      <dgm:spPr/>
      <dgm:t>
        <a:bodyPr/>
        <a:lstStyle/>
        <a:p>
          <a:endParaRPr lang="el-GR"/>
        </a:p>
      </dgm:t>
    </dgm:pt>
    <mc:AlternateContent xmlns:mc="http://schemas.openxmlformats.org/markup-compatibility/2006" xmlns:a14="http://schemas.microsoft.com/office/drawing/2010/main">
      <mc:Choice Requires="a14">
        <dgm:pt modelId="{58C76176-4548-4E4B-AEDF-9B7413AAA8B8}">
          <dgm:prSet phldrT="[Κείμενο]" custT="1"/>
          <dgm:spPr/>
          <dgm:t>
            <a:bodyPr/>
            <a:lstStyle/>
            <a:p>
              <a:r>
                <a:rPr lang="en-US" sz="2600" dirty="0"/>
                <a:t>Herschel </a:t>
              </a:r>
              <a14:m>
                <m:oMath xmlns:m="http://schemas.openxmlformats.org/officeDocument/2006/math">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𝐿</m:t>
                          </m:r>
                        </m:e>
                        <m:sub>
                          <m:r>
                            <a:rPr lang="en-US" sz="2600" b="0" i="1" smtClean="0">
                              <a:latin typeface="Cambria Math" panose="02040503050406030204" pitchFamily="18" charset="0"/>
                            </a:rPr>
                            <m:t>2</m:t>
                          </m:r>
                        </m:sub>
                      </m:sSub>
                    </m:e>
                  </m:d>
                </m:oMath>
              </a14:m>
              <a:r>
                <a:rPr lang="en-US" sz="2600" dirty="0"/>
                <a:t> </a:t>
              </a:r>
              <a:r>
                <a:rPr lang="el-GR" sz="2600" dirty="0"/>
                <a:t>2009 -</a:t>
              </a:r>
              <a:r>
                <a:rPr lang="en-US" sz="2600" dirty="0"/>
                <a:t> </a:t>
              </a:r>
              <a:r>
                <a:rPr lang="el-GR" sz="2600" dirty="0"/>
                <a:t>2013	</a:t>
              </a:r>
              <a:r>
                <a:rPr lang="en-US" sz="2800" dirty="0"/>
                <a:t>	</a:t>
              </a:r>
              <a:endParaRPr lang="el-GR" sz="2800" dirty="0"/>
            </a:p>
          </dgm:t>
        </dgm:pt>
      </mc:Choice>
      <mc:Fallback xmlns="">
        <dgm:pt modelId="{58C76176-4548-4E4B-AEDF-9B7413AAA8B8}">
          <dgm:prSet phldrT="[Κείμενο]" custT="1"/>
          <dgm:spPr/>
          <dgm:t>
            <a:bodyPr/>
            <a:lstStyle/>
            <a:p>
              <a:r>
                <a:rPr lang="en-US" sz="2600" dirty="0"/>
                <a:t>Herschel </a:t>
              </a:r>
              <a:r>
                <a:rPr lang="en-US" sz="2600" b="0" i="0">
                  <a:latin typeface="Cambria Math" panose="02040503050406030204" pitchFamily="18" charset="0"/>
                </a:rPr>
                <a:t>(𝐿_2 )</a:t>
              </a:r>
              <a:r>
                <a:rPr lang="en-US" sz="2600" dirty="0"/>
                <a:t> </a:t>
              </a:r>
              <a:r>
                <a:rPr lang="el-GR" sz="2600" dirty="0"/>
                <a:t>2009 -</a:t>
              </a:r>
              <a:r>
                <a:rPr lang="en-US" sz="2600" dirty="0"/>
                <a:t> </a:t>
              </a:r>
              <a:r>
                <a:rPr lang="el-GR" sz="2600" dirty="0"/>
                <a:t>2013	</a:t>
              </a:r>
              <a:r>
                <a:rPr lang="en-US" sz="2800" dirty="0"/>
                <a:t>	</a:t>
              </a:r>
              <a:endParaRPr lang="el-GR" sz="2800" dirty="0"/>
            </a:p>
          </dgm:t>
        </dgm:pt>
      </mc:Fallback>
    </mc:AlternateContent>
    <dgm:pt modelId="{02793E9E-319A-442B-A234-4214BCBB4316}" type="parTrans" cxnId="{71BE45DE-BE12-463B-B3E0-DCD3563A344E}">
      <dgm:prSet/>
      <dgm:spPr/>
      <dgm:t>
        <a:bodyPr/>
        <a:lstStyle/>
        <a:p>
          <a:endParaRPr lang="el-GR"/>
        </a:p>
      </dgm:t>
    </dgm:pt>
    <dgm:pt modelId="{D90B6248-2293-4255-8067-211D6DC70575}" type="sibTrans" cxnId="{71BE45DE-BE12-463B-B3E0-DCD3563A344E}">
      <dgm:prSet/>
      <dgm:spPr/>
      <dgm:t>
        <a:bodyPr/>
        <a:lstStyle/>
        <a:p>
          <a:endParaRPr lang="el-GR"/>
        </a:p>
      </dgm:t>
    </dgm:pt>
    <mc:AlternateContent xmlns:mc="http://schemas.openxmlformats.org/markup-compatibility/2006" xmlns:a14="http://schemas.microsoft.com/office/drawing/2010/main">
      <mc:Choice Requires="a14">
        <dgm:pt modelId="{00A707FA-02D9-4BC1-BAE1-32D78C1CBB3E}">
          <dgm:prSet phldrT="[Κείμενο]" custT="1"/>
          <dgm:spPr/>
          <dgm:t>
            <a:bodyPr/>
            <a:lstStyle/>
            <a:p>
              <a:r>
                <a:rPr lang="en-US" sz="2600" dirty="0"/>
                <a:t>Planck </a:t>
              </a:r>
              <a14:m>
                <m:oMath xmlns:m="http://schemas.openxmlformats.org/officeDocument/2006/math">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𝐿</m:t>
                          </m:r>
                        </m:e>
                        <m:sub>
                          <m:r>
                            <a:rPr lang="en-US" sz="2600" b="0" i="1" smtClean="0">
                              <a:latin typeface="Cambria Math" panose="02040503050406030204" pitchFamily="18" charset="0"/>
                            </a:rPr>
                            <m:t>2</m:t>
                          </m:r>
                        </m:sub>
                      </m:sSub>
                    </m:e>
                  </m:d>
                </m:oMath>
              </a14:m>
              <a:r>
                <a:rPr lang="el-GR" sz="2600" dirty="0"/>
                <a:t> 2009 - 2013</a:t>
              </a:r>
            </a:p>
          </dgm:t>
        </dgm:pt>
      </mc:Choice>
      <mc:Fallback xmlns="">
        <dgm:pt modelId="{00A707FA-02D9-4BC1-BAE1-32D78C1CBB3E}">
          <dgm:prSet phldrT="[Κείμενο]" custT="1"/>
          <dgm:spPr/>
          <dgm:t>
            <a:bodyPr/>
            <a:lstStyle/>
            <a:p>
              <a:r>
                <a:rPr lang="en-US" sz="2600" dirty="0"/>
                <a:t>Planck </a:t>
              </a:r>
              <a:r>
                <a:rPr lang="en-US" sz="2600" b="0" i="0">
                  <a:latin typeface="Cambria Math" panose="02040503050406030204" pitchFamily="18" charset="0"/>
                </a:rPr>
                <a:t>(𝐿_2 )</a:t>
              </a:r>
              <a:r>
                <a:rPr lang="el-GR" sz="2600" dirty="0"/>
                <a:t> 2009 - 2013</a:t>
              </a:r>
            </a:p>
          </dgm:t>
        </dgm:pt>
      </mc:Fallback>
    </mc:AlternateContent>
    <dgm:pt modelId="{2C400F49-F9A1-47F3-9C23-0794D4417AB7}" type="parTrans" cxnId="{6F1E5369-F5CF-4228-9F2C-5B81DB47B0A0}">
      <dgm:prSet/>
      <dgm:spPr/>
      <dgm:t>
        <a:bodyPr/>
        <a:lstStyle/>
        <a:p>
          <a:endParaRPr lang="el-GR"/>
        </a:p>
      </dgm:t>
    </dgm:pt>
    <dgm:pt modelId="{AED6F569-FA4E-4D0F-AA6F-880850D2E94D}" type="sibTrans" cxnId="{6F1E5369-F5CF-4228-9F2C-5B81DB47B0A0}">
      <dgm:prSet/>
      <dgm:spPr/>
      <dgm:t>
        <a:bodyPr/>
        <a:lstStyle/>
        <a:p>
          <a:endParaRPr lang="el-GR"/>
        </a:p>
      </dgm:t>
    </dgm:pt>
    <dgm:pt modelId="{64466C9C-E40A-47E3-A1E4-635DFE3645FA}">
      <dgm:prSet phldrT="[Κείμενο]" custT="1"/>
      <dgm:spPr/>
      <dgm:t>
        <a:bodyPr/>
        <a:lstStyle/>
        <a:p>
          <a:r>
            <a:rPr lang="en-US" sz="2600" dirty="0"/>
            <a:t>INTEGRAL 2002 -</a:t>
          </a:r>
          <a:r>
            <a:rPr lang="el-GR" sz="2600" dirty="0"/>
            <a:t> </a:t>
          </a:r>
          <a:r>
            <a:rPr lang="en-US" sz="2600" dirty="0">
              <a:solidFill>
                <a:schemeClr val="tx1"/>
              </a:solidFill>
            </a:rPr>
            <a:t>….</a:t>
          </a:r>
        </a:p>
      </dgm:t>
    </dgm:pt>
    <dgm:pt modelId="{59112977-098F-49F4-A5EB-7556C1B01257}" type="parTrans" cxnId="{D5EF3456-6D87-42C2-AB57-7FAD01754C3B}">
      <dgm:prSet/>
      <dgm:spPr/>
      <dgm:t>
        <a:bodyPr/>
        <a:lstStyle/>
        <a:p>
          <a:endParaRPr lang="el-GR"/>
        </a:p>
      </dgm:t>
    </dgm:pt>
    <dgm:pt modelId="{93354B1F-1D1C-42E6-8330-96B1D3E18551}" type="sibTrans" cxnId="{D5EF3456-6D87-42C2-AB57-7FAD01754C3B}">
      <dgm:prSet/>
      <dgm:spPr/>
      <dgm:t>
        <a:bodyPr/>
        <a:lstStyle/>
        <a:p>
          <a:endParaRPr lang="el-GR"/>
        </a:p>
      </dgm:t>
    </dgm:pt>
    <dgm:pt modelId="{96446C2A-BA93-405F-80B0-BE36B7AF7568}" type="pres">
      <dgm:prSet presAssocID="{435DA4BD-0FAF-4D38-801A-889F02172D47}" presName="Name0" presStyleCnt="0">
        <dgm:presLayoutVars>
          <dgm:chMax/>
          <dgm:chPref/>
          <dgm:dir/>
          <dgm:animLvl val="lvl"/>
          <dgm:resizeHandles val="exact"/>
        </dgm:presLayoutVars>
      </dgm:prSet>
      <dgm:spPr/>
      <dgm:t>
        <a:bodyPr/>
        <a:lstStyle/>
        <a:p>
          <a:endParaRPr lang="en-US"/>
        </a:p>
      </dgm:t>
    </dgm:pt>
    <dgm:pt modelId="{A57292A7-024D-4279-8406-710A5901C5A0}" type="pres">
      <dgm:prSet presAssocID="{58C76176-4548-4E4B-AEDF-9B7413AAA8B8}" presName="composite" presStyleCnt="0"/>
      <dgm:spPr/>
    </dgm:pt>
    <dgm:pt modelId="{C4CB87FE-D7DF-4ADF-AAF3-32626B022294}" type="pres">
      <dgm:prSet presAssocID="{58C76176-4548-4E4B-AEDF-9B7413AAA8B8}" presName="Image" presStyleLbl="alignNode1" presStyleIdx="0" presStyleCnt="3"/>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t="-21000" b="-21000"/>
          </a:stretch>
        </a:blipFill>
      </dgm:spPr>
      <dgm:t>
        <a:bodyPr/>
        <a:lstStyle/>
        <a:p>
          <a:endParaRPr lang="en-US"/>
        </a:p>
      </dgm:t>
    </dgm:pt>
    <dgm:pt modelId="{CBC7CFA2-63C8-4DB5-B69C-DB7F77A61200}" type="pres">
      <dgm:prSet presAssocID="{58C76176-4548-4E4B-AEDF-9B7413AAA8B8}" presName="Accent" presStyleLbl="parChTrans1D1" presStyleIdx="0" presStyleCnt="3"/>
      <dgm:spPr/>
    </dgm:pt>
    <dgm:pt modelId="{7C326941-F4AA-455D-84A2-2102E539EAED}" type="pres">
      <dgm:prSet presAssocID="{58C76176-4548-4E4B-AEDF-9B7413AAA8B8}" presName="Parent" presStyleLbl="revTx" presStyleIdx="0" presStyleCnt="3">
        <dgm:presLayoutVars>
          <dgm:chMax val="0"/>
          <dgm:chPref val="0"/>
          <dgm:bulletEnabled val="1"/>
        </dgm:presLayoutVars>
      </dgm:prSet>
      <dgm:spPr/>
      <dgm:t>
        <a:bodyPr/>
        <a:lstStyle/>
        <a:p>
          <a:endParaRPr lang="en-US"/>
        </a:p>
      </dgm:t>
    </dgm:pt>
    <dgm:pt modelId="{B40EDAF4-18E4-43DB-83C6-3097FF543AC0}" type="pres">
      <dgm:prSet presAssocID="{D90B6248-2293-4255-8067-211D6DC70575}" presName="sibTrans" presStyleCnt="0"/>
      <dgm:spPr/>
    </dgm:pt>
    <dgm:pt modelId="{0B54BEB5-A94F-41E2-9644-61A03D904095}" type="pres">
      <dgm:prSet presAssocID="{00A707FA-02D9-4BC1-BAE1-32D78C1CBB3E}" presName="composite" presStyleCnt="0"/>
      <dgm:spPr/>
    </dgm:pt>
    <dgm:pt modelId="{24EAD926-7C4D-4975-AEFE-665817A7482B}" type="pres">
      <dgm:prSet presAssocID="{00A707FA-02D9-4BC1-BAE1-32D78C1CBB3E}" presName="Image" presStyleLbl="alignNode1" presStyleIdx="1" presStyleCnt="3"/>
      <dgm:spPr>
        <a:blipFill>
          <a:blip xmlns:r="http://schemas.openxmlformats.org/officeDocument/2006/relationships" r:embed="rId2" cstate="hqprint">
            <a:extLst>
              <a:ext uri="{28A0092B-C50C-407E-A947-70E740481C1C}">
                <a14:useLocalDpi xmlns:a14="http://schemas.microsoft.com/office/drawing/2010/main" val="0"/>
              </a:ext>
            </a:extLst>
          </a:blip>
          <a:srcRect/>
          <a:stretch>
            <a:fillRect/>
          </a:stretch>
        </a:blipFill>
      </dgm:spPr>
      <dgm:t>
        <a:bodyPr/>
        <a:lstStyle/>
        <a:p>
          <a:endParaRPr lang="en-US"/>
        </a:p>
      </dgm:t>
    </dgm:pt>
    <dgm:pt modelId="{BCA130B0-74D0-4838-936F-1B69F01F36DC}" type="pres">
      <dgm:prSet presAssocID="{00A707FA-02D9-4BC1-BAE1-32D78C1CBB3E}" presName="Accent" presStyleLbl="parChTrans1D1" presStyleIdx="1" presStyleCnt="3"/>
      <dgm:spPr/>
    </dgm:pt>
    <dgm:pt modelId="{F3888233-0D9E-465C-B754-A3052DA61285}" type="pres">
      <dgm:prSet presAssocID="{00A707FA-02D9-4BC1-BAE1-32D78C1CBB3E}" presName="Parent" presStyleLbl="revTx" presStyleIdx="1" presStyleCnt="3">
        <dgm:presLayoutVars>
          <dgm:chMax val="0"/>
          <dgm:chPref val="0"/>
          <dgm:bulletEnabled val="1"/>
        </dgm:presLayoutVars>
      </dgm:prSet>
      <dgm:spPr/>
      <dgm:t>
        <a:bodyPr/>
        <a:lstStyle/>
        <a:p>
          <a:endParaRPr lang="en-US"/>
        </a:p>
      </dgm:t>
    </dgm:pt>
    <dgm:pt modelId="{81519D6E-C92C-4346-BAE0-AC2466179E6B}" type="pres">
      <dgm:prSet presAssocID="{AED6F569-FA4E-4D0F-AA6F-880850D2E94D}" presName="sibTrans" presStyleCnt="0"/>
      <dgm:spPr/>
    </dgm:pt>
    <dgm:pt modelId="{DFEA0B9B-0BBE-4D10-B583-7895852B5967}" type="pres">
      <dgm:prSet presAssocID="{64466C9C-E40A-47E3-A1E4-635DFE3645FA}" presName="composite" presStyleCnt="0"/>
      <dgm:spPr/>
    </dgm:pt>
    <dgm:pt modelId="{B8949056-13C0-4DA8-9B04-4ADE28D50BF6}" type="pres">
      <dgm:prSet presAssocID="{64466C9C-E40A-47E3-A1E4-635DFE3645FA}" presName="Image" presStyleLbl="align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pt>
    <dgm:pt modelId="{F19EFE33-8DA3-4DC4-88DF-6B96CF8BCF8B}" type="pres">
      <dgm:prSet presAssocID="{64466C9C-E40A-47E3-A1E4-635DFE3645FA}" presName="Accent" presStyleLbl="parChTrans1D1" presStyleIdx="2" presStyleCnt="3"/>
      <dgm:spPr/>
    </dgm:pt>
    <dgm:pt modelId="{2B50F125-72DC-4FC5-ABBB-98CA72EBCFC9}" type="pres">
      <dgm:prSet presAssocID="{64466C9C-E40A-47E3-A1E4-635DFE3645FA}" presName="Parent" presStyleLbl="revTx" presStyleIdx="2" presStyleCnt="3">
        <dgm:presLayoutVars>
          <dgm:chMax val="0"/>
          <dgm:chPref val="0"/>
          <dgm:bulletEnabled val="1"/>
        </dgm:presLayoutVars>
      </dgm:prSet>
      <dgm:spPr/>
      <dgm:t>
        <a:bodyPr/>
        <a:lstStyle/>
        <a:p>
          <a:endParaRPr lang="en-US"/>
        </a:p>
      </dgm:t>
    </dgm:pt>
  </dgm:ptLst>
  <dgm:cxnLst>
    <dgm:cxn modelId="{D5EF3456-6D87-42C2-AB57-7FAD01754C3B}" srcId="{435DA4BD-0FAF-4D38-801A-889F02172D47}" destId="{64466C9C-E40A-47E3-A1E4-635DFE3645FA}" srcOrd="2" destOrd="0" parTransId="{59112977-098F-49F4-A5EB-7556C1B01257}" sibTransId="{93354B1F-1D1C-42E6-8330-96B1D3E18551}"/>
    <dgm:cxn modelId="{3E027DBD-969C-487B-A58A-E55BBE3AFA64}" type="presOf" srcId="{58C76176-4548-4E4B-AEDF-9B7413AAA8B8}" destId="{7C326941-F4AA-455D-84A2-2102E539EAED}" srcOrd="0" destOrd="0" presId="urn:microsoft.com/office/officeart/2008/layout/PictureLineup"/>
    <dgm:cxn modelId="{71BE45DE-BE12-463B-B3E0-DCD3563A344E}" srcId="{435DA4BD-0FAF-4D38-801A-889F02172D47}" destId="{58C76176-4548-4E4B-AEDF-9B7413AAA8B8}" srcOrd="0" destOrd="0" parTransId="{02793E9E-319A-442B-A234-4214BCBB4316}" sibTransId="{D90B6248-2293-4255-8067-211D6DC70575}"/>
    <dgm:cxn modelId="{145187B2-51C6-43E8-8807-75BC3C3DFD4B}" type="presOf" srcId="{00A707FA-02D9-4BC1-BAE1-32D78C1CBB3E}" destId="{F3888233-0D9E-465C-B754-A3052DA61285}" srcOrd="0" destOrd="0" presId="urn:microsoft.com/office/officeart/2008/layout/PictureLineup"/>
    <dgm:cxn modelId="{6F1E5369-F5CF-4228-9F2C-5B81DB47B0A0}" srcId="{435DA4BD-0FAF-4D38-801A-889F02172D47}" destId="{00A707FA-02D9-4BC1-BAE1-32D78C1CBB3E}" srcOrd="1" destOrd="0" parTransId="{2C400F49-F9A1-47F3-9C23-0794D4417AB7}" sibTransId="{AED6F569-FA4E-4D0F-AA6F-880850D2E94D}"/>
    <dgm:cxn modelId="{4943644D-1CF1-4ECF-837E-36B753DA2485}" type="presOf" srcId="{64466C9C-E40A-47E3-A1E4-635DFE3645FA}" destId="{2B50F125-72DC-4FC5-ABBB-98CA72EBCFC9}" srcOrd="0" destOrd="0" presId="urn:microsoft.com/office/officeart/2008/layout/PictureLineup"/>
    <dgm:cxn modelId="{2CB9AFAF-34CD-46FC-B95D-CEC7A8CF7676}" type="presOf" srcId="{435DA4BD-0FAF-4D38-801A-889F02172D47}" destId="{96446C2A-BA93-405F-80B0-BE36B7AF7568}" srcOrd="0" destOrd="0" presId="urn:microsoft.com/office/officeart/2008/layout/PictureLineup"/>
    <dgm:cxn modelId="{933E8971-2221-47E0-97B2-FC48195CAA51}" type="presParOf" srcId="{96446C2A-BA93-405F-80B0-BE36B7AF7568}" destId="{A57292A7-024D-4279-8406-710A5901C5A0}" srcOrd="0" destOrd="0" presId="urn:microsoft.com/office/officeart/2008/layout/PictureLineup"/>
    <dgm:cxn modelId="{FBEA8B94-9395-4D8F-85B0-43B86B57354B}" type="presParOf" srcId="{A57292A7-024D-4279-8406-710A5901C5A0}" destId="{C4CB87FE-D7DF-4ADF-AAF3-32626B022294}" srcOrd="0" destOrd="0" presId="urn:microsoft.com/office/officeart/2008/layout/PictureLineup"/>
    <dgm:cxn modelId="{EF8EB519-4AD5-46A7-87B2-7027B497B088}" type="presParOf" srcId="{A57292A7-024D-4279-8406-710A5901C5A0}" destId="{CBC7CFA2-63C8-4DB5-B69C-DB7F77A61200}" srcOrd="1" destOrd="0" presId="urn:microsoft.com/office/officeart/2008/layout/PictureLineup"/>
    <dgm:cxn modelId="{DA5AD7BD-AA5E-4618-8C34-BC971BFF123E}" type="presParOf" srcId="{A57292A7-024D-4279-8406-710A5901C5A0}" destId="{7C326941-F4AA-455D-84A2-2102E539EAED}" srcOrd="2" destOrd="0" presId="urn:microsoft.com/office/officeart/2008/layout/PictureLineup"/>
    <dgm:cxn modelId="{09E16F92-AB52-42D5-86E7-3EFACCD9B20E}" type="presParOf" srcId="{96446C2A-BA93-405F-80B0-BE36B7AF7568}" destId="{B40EDAF4-18E4-43DB-83C6-3097FF543AC0}" srcOrd="1" destOrd="0" presId="urn:microsoft.com/office/officeart/2008/layout/PictureLineup"/>
    <dgm:cxn modelId="{86863E8E-B63E-4AFE-9C0E-F3CBB502F188}" type="presParOf" srcId="{96446C2A-BA93-405F-80B0-BE36B7AF7568}" destId="{0B54BEB5-A94F-41E2-9644-61A03D904095}" srcOrd="2" destOrd="0" presId="urn:microsoft.com/office/officeart/2008/layout/PictureLineup"/>
    <dgm:cxn modelId="{16CCD8CC-6985-4DE0-AB29-583FD742EB71}" type="presParOf" srcId="{0B54BEB5-A94F-41E2-9644-61A03D904095}" destId="{24EAD926-7C4D-4975-AEFE-665817A7482B}" srcOrd="0" destOrd="0" presId="urn:microsoft.com/office/officeart/2008/layout/PictureLineup"/>
    <dgm:cxn modelId="{549D9FEB-54FA-43D5-8A8A-75E4F3FE26F3}" type="presParOf" srcId="{0B54BEB5-A94F-41E2-9644-61A03D904095}" destId="{BCA130B0-74D0-4838-936F-1B69F01F36DC}" srcOrd="1" destOrd="0" presId="urn:microsoft.com/office/officeart/2008/layout/PictureLineup"/>
    <dgm:cxn modelId="{567A688A-5B5F-4A95-BDAC-16EE4C5B000C}" type="presParOf" srcId="{0B54BEB5-A94F-41E2-9644-61A03D904095}" destId="{F3888233-0D9E-465C-B754-A3052DA61285}" srcOrd="2" destOrd="0" presId="urn:microsoft.com/office/officeart/2008/layout/PictureLineup"/>
    <dgm:cxn modelId="{06E89377-D29B-4CB1-AE4F-3E7E779B1E9A}" type="presParOf" srcId="{96446C2A-BA93-405F-80B0-BE36B7AF7568}" destId="{81519D6E-C92C-4346-BAE0-AC2466179E6B}" srcOrd="3" destOrd="0" presId="urn:microsoft.com/office/officeart/2008/layout/PictureLineup"/>
    <dgm:cxn modelId="{FC9EE351-7B66-4601-A8C9-FB40F6C92D3E}" type="presParOf" srcId="{96446C2A-BA93-405F-80B0-BE36B7AF7568}" destId="{DFEA0B9B-0BBE-4D10-B583-7895852B5967}" srcOrd="4" destOrd="0" presId="urn:microsoft.com/office/officeart/2008/layout/PictureLineup"/>
    <dgm:cxn modelId="{217C016F-B966-4C74-9958-B8638164C7A8}" type="presParOf" srcId="{DFEA0B9B-0BBE-4D10-B583-7895852B5967}" destId="{B8949056-13C0-4DA8-9B04-4ADE28D50BF6}" srcOrd="0" destOrd="0" presId="urn:microsoft.com/office/officeart/2008/layout/PictureLineup"/>
    <dgm:cxn modelId="{FBA98535-7C99-43DD-92C5-D1C77300DE54}" type="presParOf" srcId="{DFEA0B9B-0BBE-4D10-B583-7895852B5967}" destId="{F19EFE33-8DA3-4DC4-88DF-6B96CF8BCF8B}" srcOrd="1" destOrd="0" presId="urn:microsoft.com/office/officeart/2008/layout/PictureLineup"/>
    <dgm:cxn modelId="{423A5FF3-AF77-4F96-BCD3-5E1EE86FFF22}" type="presParOf" srcId="{DFEA0B9B-0BBE-4D10-B583-7895852B5967}" destId="{2B50F125-72DC-4FC5-ABBB-98CA72EBCFC9}" srcOrd="2" destOrd="0" presId="urn:microsoft.com/office/officeart/2008/layout/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5DA4BD-0FAF-4D38-801A-889F02172D47}" type="doc">
      <dgm:prSet loTypeId="urn:microsoft.com/office/officeart/2008/layout/PictureLineup" loCatId="picture" qsTypeId="urn:microsoft.com/office/officeart/2005/8/quickstyle/simple1" qsCatId="simple" csTypeId="urn:microsoft.com/office/officeart/2005/8/colors/accent3_1" csCatId="accent3" phldr="1"/>
      <dgm:spPr/>
      <dgm:t>
        <a:bodyPr/>
        <a:lstStyle/>
        <a:p>
          <a:endParaRPr lang="el-GR"/>
        </a:p>
      </dgm:t>
    </dgm:pt>
    <dgm:pt modelId="{58C76176-4548-4E4B-AEDF-9B7413AAA8B8}">
      <dgm:prSet phldrT="[Κείμενο]" custT="1"/>
      <dgm:spPr>
        <a:blipFill>
          <a:blip xmlns:r="http://schemas.openxmlformats.org/officeDocument/2006/relationships" r:embed="rId1"/>
          <a:stretch>
            <a:fillRect l="-4762" t="-1681"/>
          </a:stretch>
        </a:blipFill>
      </dgm:spPr>
      <dgm:t>
        <a:bodyPr/>
        <a:lstStyle/>
        <a:p>
          <a:r>
            <a:rPr lang="el-GR">
              <a:noFill/>
            </a:rPr>
            <a:t> </a:t>
          </a:r>
        </a:p>
      </dgm:t>
    </dgm:pt>
    <dgm:pt modelId="{02793E9E-319A-442B-A234-4214BCBB4316}" type="parTrans" cxnId="{71BE45DE-BE12-463B-B3E0-DCD3563A344E}">
      <dgm:prSet/>
      <dgm:spPr/>
      <dgm:t>
        <a:bodyPr/>
        <a:lstStyle/>
        <a:p>
          <a:endParaRPr lang="el-GR"/>
        </a:p>
      </dgm:t>
    </dgm:pt>
    <dgm:pt modelId="{D90B6248-2293-4255-8067-211D6DC70575}" type="sibTrans" cxnId="{71BE45DE-BE12-463B-B3E0-DCD3563A344E}">
      <dgm:prSet/>
      <dgm:spPr/>
      <dgm:t>
        <a:bodyPr/>
        <a:lstStyle/>
        <a:p>
          <a:endParaRPr lang="el-GR"/>
        </a:p>
      </dgm:t>
    </dgm:pt>
    <dgm:pt modelId="{00A707FA-02D9-4BC1-BAE1-32D78C1CBB3E}">
      <dgm:prSet phldrT="[Κείμενο]" custT="1"/>
      <dgm:spPr>
        <a:blipFill>
          <a:blip xmlns:r="http://schemas.openxmlformats.org/officeDocument/2006/relationships" r:embed="rId2"/>
          <a:stretch>
            <a:fillRect l="-5056" t="-1681"/>
          </a:stretch>
        </a:blipFill>
      </dgm:spPr>
      <dgm:t>
        <a:bodyPr/>
        <a:lstStyle/>
        <a:p>
          <a:r>
            <a:rPr lang="el-GR">
              <a:noFill/>
            </a:rPr>
            <a:t> </a:t>
          </a:r>
        </a:p>
      </dgm:t>
    </dgm:pt>
    <dgm:pt modelId="{2C400F49-F9A1-47F3-9C23-0794D4417AB7}" type="parTrans" cxnId="{6F1E5369-F5CF-4228-9F2C-5B81DB47B0A0}">
      <dgm:prSet/>
      <dgm:spPr/>
      <dgm:t>
        <a:bodyPr/>
        <a:lstStyle/>
        <a:p>
          <a:endParaRPr lang="el-GR"/>
        </a:p>
      </dgm:t>
    </dgm:pt>
    <dgm:pt modelId="{AED6F569-FA4E-4D0F-AA6F-880850D2E94D}" type="sibTrans" cxnId="{6F1E5369-F5CF-4228-9F2C-5B81DB47B0A0}">
      <dgm:prSet/>
      <dgm:spPr/>
      <dgm:t>
        <a:bodyPr/>
        <a:lstStyle/>
        <a:p>
          <a:endParaRPr lang="el-GR"/>
        </a:p>
      </dgm:t>
    </dgm:pt>
    <dgm:pt modelId="{64466C9C-E40A-47E3-A1E4-635DFE3645FA}">
      <dgm:prSet phldrT="[Κείμενο]" custT="1"/>
      <dgm:spPr/>
      <dgm:t>
        <a:bodyPr/>
        <a:lstStyle/>
        <a:p>
          <a:r>
            <a:rPr lang="en-US" sz="2600" dirty="0"/>
            <a:t>INTEGRAL 2002 -</a:t>
          </a:r>
          <a:r>
            <a:rPr lang="el-GR" sz="2600" dirty="0"/>
            <a:t> </a:t>
          </a:r>
          <a:r>
            <a:rPr lang="en-US" sz="2600" dirty="0">
              <a:solidFill>
                <a:schemeClr val="tx1"/>
              </a:solidFill>
            </a:rPr>
            <a:t>….</a:t>
          </a:r>
        </a:p>
      </dgm:t>
    </dgm:pt>
    <dgm:pt modelId="{59112977-098F-49F4-A5EB-7556C1B01257}" type="parTrans" cxnId="{D5EF3456-6D87-42C2-AB57-7FAD01754C3B}">
      <dgm:prSet/>
      <dgm:spPr/>
      <dgm:t>
        <a:bodyPr/>
        <a:lstStyle/>
        <a:p>
          <a:endParaRPr lang="el-GR"/>
        </a:p>
      </dgm:t>
    </dgm:pt>
    <dgm:pt modelId="{93354B1F-1D1C-42E6-8330-96B1D3E18551}" type="sibTrans" cxnId="{D5EF3456-6D87-42C2-AB57-7FAD01754C3B}">
      <dgm:prSet/>
      <dgm:spPr/>
      <dgm:t>
        <a:bodyPr/>
        <a:lstStyle/>
        <a:p>
          <a:endParaRPr lang="el-GR"/>
        </a:p>
      </dgm:t>
    </dgm:pt>
    <dgm:pt modelId="{96446C2A-BA93-405F-80B0-BE36B7AF7568}" type="pres">
      <dgm:prSet presAssocID="{435DA4BD-0FAF-4D38-801A-889F02172D47}" presName="Name0" presStyleCnt="0">
        <dgm:presLayoutVars>
          <dgm:chMax/>
          <dgm:chPref/>
          <dgm:dir/>
          <dgm:animLvl val="lvl"/>
          <dgm:resizeHandles val="exact"/>
        </dgm:presLayoutVars>
      </dgm:prSet>
      <dgm:spPr/>
    </dgm:pt>
    <dgm:pt modelId="{A57292A7-024D-4279-8406-710A5901C5A0}" type="pres">
      <dgm:prSet presAssocID="{58C76176-4548-4E4B-AEDF-9B7413AAA8B8}" presName="composite" presStyleCnt="0"/>
      <dgm:spPr/>
    </dgm:pt>
    <dgm:pt modelId="{C4CB87FE-D7DF-4ADF-AAF3-32626B022294}" type="pres">
      <dgm:prSet presAssocID="{58C76176-4548-4E4B-AEDF-9B7413AAA8B8}" presName="Image" presStyleLbl="alignNode1" presStyleIdx="0"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21000" b="-21000"/>
          </a:stretch>
        </a:blipFill>
      </dgm:spPr>
    </dgm:pt>
    <dgm:pt modelId="{CBC7CFA2-63C8-4DB5-B69C-DB7F77A61200}" type="pres">
      <dgm:prSet presAssocID="{58C76176-4548-4E4B-AEDF-9B7413AAA8B8}" presName="Accent" presStyleLbl="parChTrans1D1" presStyleIdx="0" presStyleCnt="3"/>
      <dgm:spPr/>
    </dgm:pt>
    <dgm:pt modelId="{7C326941-F4AA-455D-84A2-2102E539EAED}" type="pres">
      <dgm:prSet presAssocID="{58C76176-4548-4E4B-AEDF-9B7413AAA8B8}" presName="Parent" presStyleLbl="revTx" presStyleIdx="0" presStyleCnt="3">
        <dgm:presLayoutVars>
          <dgm:chMax val="0"/>
          <dgm:chPref val="0"/>
          <dgm:bulletEnabled val="1"/>
        </dgm:presLayoutVars>
      </dgm:prSet>
      <dgm:spPr/>
    </dgm:pt>
    <dgm:pt modelId="{B40EDAF4-18E4-43DB-83C6-3097FF543AC0}" type="pres">
      <dgm:prSet presAssocID="{D90B6248-2293-4255-8067-211D6DC70575}" presName="sibTrans" presStyleCnt="0"/>
      <dgm:spPr/>
    </dgm:pt>
    <dgm:pt modelId="{0B54BEB5-A94F-41E2-9644-61A03D904095}" type="pres">
      <dgm:prSet presAssocID="{00A707FA-02D9-4BC1-BAE1-32D78C1CBB3E}" presName="composite" presStyleCnt="0"/>
      <dgm:spPr/>
    </dgm:pt>
    <dgm:pt modelId="{24EAD926-7C4D-4975-AEFE-665817A7482B}" type="pres">
      <dgm:prSet presAssocID="{00A707FA-02D9-4BC1-BAE1-32D78C1CBB3E}" presName="Image" presStyleLbl="alignNode1" presStyleIdx="1" presStyleCnt="3"/>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BCA130B0-74D0-4838-936F-1B69F01F36DC}" type="pres">
      <dgm:prSet presAssocID="{00A707FA-02D9-4BC1-BAE1-32D78C1CBB3E}" presName="Accent" presStyleLbl="parChTrans1D1" presStyleIdx="1" presStyleCnt="3"/>
      <dgm:spPr/>
    </dgm:pt>
    <dgm:pt modelId="{F3888233-0D9E-465C-B754-A3052DA61285}" type="pres">
      <dgm:prSet presAssocID="{00A707FA-02D9-4BC1-BAE1-32D78C1CBB3E}" presName="Parent" presStyleLbl="revTx" presStyleIdx="1" presStyleCnt="3">
        <dgm:presLayoutVars>
          <dgm:chMax val="0"/>
          <dgm:chPref val="0"/>
          <dgm:bulletEnabled val="1"/>
        </dgm:presLayoutVars>
      </dgm:prSet>
      <dgm:spPr/>
    </dgm:pt>
    <dgm:pt modelId="{81519D6E-C92C-4346-BAE0-AC2466179E6B}" type="pres">
      <dgm:prSet presAssocID="{AED6F569-FA4E-4D0F-AA6F-880850D2E94D}" presName="sibTrans" presStyleCnt="0"/>
      <dgm:spPr/>
    </dgm:pt>
    <dgm:pt modelId="{DFEA0B9B-0BBE-4D10-B583-7895852B5967}" type="pres">
      <dgm:prSet presAssocID="{64466C9C-E40A-47E3-A1E4-635DFE3645FA}" presName="composite" presStyleCnt="0"/>
      <dgm:spPr/>
    </dgm:pt>
    <dgm:pt modelId="{B8949056-13C0-4DA8-9B04-4ADE28D50BF6}" type="pres">
      <dgm:prSet presAssocID="{64466C9C-E40A-47E3-A1E4-635DFE3645FA}" presName="Image" presStyleLbl="alignNode1" presStyleIdx="2" presStyleCnt="3"/>
      <dgm:spPr>
        <a:blipFill>
          <a:blip xmlns:r="http://schemas.openxmlformats.org/officeDocument/2006/relationships" r:embed="rId5">
            <a:extLst>
              <a:ext uri="{28A0092B-C50C-407E-A947-70E740481C1C}">
                <a14:useLocalDpi xmlns:a14="http://schemas.microsoft.com/office/drawing/2010/main" val="0"/>
              </a:ext>
            </a:extLst>
          </a:blip>
          <a:srcRect/>
          <a:stretch>
            <a:fillRect l="-17000" r="-17000"/>
          </a:stretch>
        </a:blipFill>
      </dgm:spPr>
    </dgm:pt>
    <dgm:pt modelId="{F19EFE33-8DA3-4DC4-88DF-6B96CF8BCF8B}" type="pres">
      <dgm:prSet presAssocID="{64466C9C-E40A-47E3-A1E4-635DFE3645FA}" presName="Accent" presStyleLbl="parChTrans1D1" presStyleIdx="2" presStyleCnt="3"/>
      <dgm:spPr/>
    </dgm:pt>
    <dgm:pt modelId="{2B50F125-72DC-4FC5-ABBB-98CA72EBCFC9}" type="pres">
      <dgm:prSet presAssocID="{64466C9C-E40A-47E3-A1E4-635DFE3645FA}" presName="Parent" presStyleLbl="revTx" presStyleIdx="2" presStyleCnt="3">
        <dgm:presLayoutVars>
          <dgm:chMax val="0"/>
          <dgm:chPref val="0"/>
          <dgm:bulletEnabled val="1"/>
        </dgm:presLayoutVars>
      </dgm:prSet>
      <dgm:spPr/>
    </dgm:pt>
  </dgm:ptLst>
  <dgm:cxnLst>
    <dgm:cxn modelId="{D5EF3456-6D87-42C2-AB57-7FAD01754C3B}" srcId="{435DA4BD-0FAF-4D38-801A-889F02172D47}" destId="{64466C9C-E40A-47E3-A1E4-635DFE3645FA}" srcOrd="2" destOrd="0" parTransId="{59112977-098F-49F4-A5EB-7556C1B01257}" sibTransId="{93354B1F-1D1C-42E6-8330-96B1D3E18551}"/>
    <dgm:cxn modelId="{3E027DBD-969C-487B-A58A-E55BBE3AFA64}" type="presOf" srcId="{58C76176-4548-4E4B-AEDF-9B7413AAA8B8}" destId="{7C326941-F4AA-455D-84A2-2102E539EAED}" srcOrd="0" destOrd="0" presId="urn:microsoft.com/office/officeart/2008/layout/PictureLineup"/>
    <dgm:cxn modelId="{71BE45DE-BE12-463B-B3E0-DCD3563A344E}" srcId="{435DA4BD-0FAF-4D38-801A-889F02172D47}" destId="{58C76176-4548-4E4B-AEDF-9B7413AAA8B8}" srcOrd="0" destOrd="0" parTransId="{02793E9E-319A-442B-A234-4214BCBB4316}" sibTransId="{D90B6248-2293-4255-8067-211D6DC70575}"/>
    <dgm:cxn modelId="{145187B2-51C6-43E8-8807-75BC3C3DFD4B}" type="presOf" srcId="{00A707FA-02D9-4BC1-BAE1-32D78C1CBB3E}" destId="{F3888233-0D9E-465C-B754-A3052DA61285}" srcOrd="0" destOrd="0" presId="urn:microsoft.com/office/officeart/2008/layout/PictureLineup"/>
    <dgm:cxn modelId="{6F1E5369-F5CF-4228-9F2C-5B81DB47B0A0}" srcId="{435DA4BD-0FAF-4D38-801A-889F02172D47}" destId="{00A707FA-02D9-4BC1-BAE1-32D78C1CBB3E}" srcOrd="1" destOrd="0" parTransId="{2C400F49-F9A1-47F3-9C23-0794D4417AB7}" sibTransId="{AED6F569-FA4E-4D0F-AA6F-880850D2E94D}"/>
    <dgm:cxn modelId="{4943644D-1CF1-4ECF-837E-36B753DA2485}" type="presOf" srcId="{64466C9C-E40A-47E3-A1E4-635DFE3645FA}" destId="{2B50F125-72DC-4FC5-ABBB-98CA72EBCFC9}" srcOrd="0" destOrd="0" presId="urn:microsoft.com/office/officeart/2008/layout/PictureLineup"/>
    <dgm:cxn modelId="{2CB9AFAF-34CD-46FC-B95D-CEC7A8CF7676}" type="presOf" srcId="{435DA4BD-0FAF-4D38-801A-889F02172D47}" destId="{96446C2A-BA93-405F-80B0-BE36B7AF7568}" srcOrd="0" destOrd="0" presId="urn:microsoft.com/office/officeart/2008/layout/PictureLineup"/>
    <dgm:cxn modelId="{933E8971-2221-47E0-97B2-FC48195CAA51}" type="presParOf" srcId="{96446C2A-BA93-405F-80B0-BE36B7AF7568}" destId="{A57292A7-024D-4279-8406-710A5901C5A0}" srcOrd="0" destOrd="0" presId="urn:microsoft.com/office/officeart/2008/layout/PictureLineup"/>
    <dgm:cxn modelId="{FBEA8B94-9395-4D8F-85B0-43B86B57354B}" type="presParOf" srcId="{A57292A7-024D-4279-8406-710A5901C5A0}" destId="{C4CB87FE-D7DF-4ADF-AAF3-32626B022294}" srcOrd="0" destOrd="0" presId="urn:microsoft.com/office/officeart/2008/layout/PictureLineup"/>
    <dgm:cxn modelId="{EF8EB519-4AD5-46A7-87B2-7027B497B088}" type="presParOf" srcId="{A57292A7-024D-4279-8406-710A5901C5A0}" destId="{CBC7CFA2-63C8-4DB5-B69C-DB7F77A61200}" srcOrd="1" destOrd="0" presId="urn:microsoft.com/office/officeart/2008/layout/PictureLineup"/>
    <dgm:cxn modelId="{DA5AD7BD-AA5E-4618-8C34-BC971BFF123E}" type="presParOf" srcId="{A57292A7-024D-4279-8406-710A5901C5A0}" destId="{7C326941-F4AA-455D-84A2-2102E539EAED}" srcOrd="2" destOrd="0" presId="urn:microsoft.com/office/officeart/2008/layout/PictureLineup"/>
    <dgm:cxn modelId="{09E16F92-AB52-42D5-86E7-3EFACCD9B20E}" type="presParOf" srcId="{96446C2A-BA93-405F-80B0-BE36B7AF7568}" destId="{B40EDAF4-18E4-43DB-83C6-3097FF543AC0}" srcOrd="1" destOrd="0" presId="urn:microsoft.com/office/officeart/2008/layout/PictureLineup"/>
    <dgm:cxn modelId="{86863E8E-B63E-4AFE-9C0E-F3CBB502F188}" type="presParOf" srcId="{96446C2A-BA93-405F-80B0-BE36B7AF7568}" destId="{0B54BEB5-A94F-41E2-9644-61A03D904095}" srcOrd="2" destOrd="0" presId="urn:microsoft.com/office/officeart/2008/layout/PictureLineup"/>
    <dgm:cxn modelId="{16CCD8CC-6985-4DE0-AB29-583FD742EB71}" type="presParOf" srcId="{0B54BEB5-A94F-41E2-9644-61A03D904095}" destId="{24EAD926-7C4D-4975-AEFE-665817A7482B}" srcOrd="0" destOrd="0" presId="urn:microsoft.com/office/officeart/2008/layout/PictureLineup"/>
    <dgm:cxn modelId="{549D9FEB-54FA-43D5-8A8A-75E4F3FE26F3}" type="presParOf" srcId="{0B54BEB5-A94F-41E2-9644-61A03D904095}" destId="{BCA130B0-74D0-4838-936F-1B69F01F36DC}" srcOrd="1" destOrd="0" presId="urn:microsoft.com/office/officeart/2008/layout/PictureLineup"/>
    <dgm:cxn modelId="{567A688A-5B5F-4A95-BDAC-16EE4C5B000C}" type="presParOf" srcId="{0B54BEB5-A94F-41E2-9644-61A03D904095}" destId="{F3888233-0D9E-465C-B754-A3052DA61285}" srcOrd="2" destOrd="0" presId="urn:microsoft.com/office/officeart/2008/layout/PictureLineup"/>
    <dgm:cxn modelId="{06E89377-D29B-4CB1-AE4F-3E7E779B1E9A}" type="presParOf" srcId="{96446C2A-BA93-405F-80B0-BE36B7AF7568}" destId="{81519D6E-C92C-4346-BAE0-AC2466179E6B}" srcOrd="3" destOrd="0" presId="urn:microsoft.com/office/officeart/2008/layout/PictureLineup"/>
    <dgm:cxn modelId="{FC9EE351-7B66-4601-A8C9-FB40F6C92D3E}" type="presParOf" srcId="{96446C2A-BA93-405F-80B0-BE36B7AF7568}" destId="{DFEA0B9B-0BBE-4D10-B583-7895852B5967}" srcOrd="4" destOrd="0" presId="urn:microsoft.com/office/officeart/2008/layout/PictureLineup"/>
    <dgm:cxn modelId="{217C016F-B966-4C74-9958-B8638164C7A8}" type="presParOf" srcId="{DFEA0B9B-0BBE-4D10-B583-7895852B5967}" destId="{B8949056-13C0-4DA8-9B04-4ADE28D50BF6}" srcOrd="0" destOrd="0" presId="urn:microsoft.com/office/officeart/2008/layout/PictureLineup"/>
    <dgm:cxn modelId="{FBA98535-7C99-43DD-92C5-D1C77300DE54}" type="presParOf" srcId="{DFEA0B9B-0BBE-4D10-B583-7895852B5967}" destId="{F19EFE33-8DA3-4DC4-88DF-6B96CF8BCF8B}" srcOrd="1" destOrd="0" presId="urn:microsoft.com/office/officeart/2008/layout/PictureLineup"/>
    <dgm:cxn modelId="{423A5FF3-AF77-4F96-BCD3-5E1EE86FFF22}" type="presParOf" srcId="{DFEA0B9B-0BBE-4D10-B583-7895852B5967}" destId="{2B50F125-72DC-4FC5-ABBB-98CA72EBCFC9}" srcOrd="2" destOrd="0" presId="urn:microsoft.com/office/officeart/2008/layout/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9A6E98-8F57-4FDE-B97E-BEB944DF4754}" type="doc">
      <dgm:prSet loTypeId="urn:microsoft.com/office/officeart/2005/8/layout/vList3" loCatId="list" qsTypeId="urn:microsoft.com/office/officeart/2005/8/quickstyle/simple1" qsCatId="simple" csTypeId="urn:microsoft.com/office/officeart/2005/8/colors/accent0_1" csCatId="mainScheme" phldr="1"/>
      <dgm:spPr/>
    </dgm:pt>
    <dgm:pt modelId="{6145776A-ABC5-43BD-974D-F29010B12C0F}">
      <dgm:prSet phldrT="[Κείμενο]" custT="1"/>
      <dgm:spPr>
        <a:gradFill flip="none" rotWithShape="1">
          <a:gsLst>
            <a:gs pos="0">
              <a:schemeClr val="bg2"/>
            </a:gs>
            <a:gs pos="29000">
              <a:schemeClr val="accent3">
                <a:lumMod val="45000"/>
                <a:lumOff val="55000"/>
              </a:schemeClr>
            </a:gs>
            <a:gs pos="62000">
              <a:schemeClr val="accent3">
                <a:lumMod val="39000"/>
                <a:lumOff val="61000"/>
              </a:schemeClr>
            </a:gs>
            <a:gs pos="92000">
              <a:schemeClr val="accent3">
                <a:lumMod val="30000"/>
                <a:lumOff val="70000"/>
              </a:schemeClr>
            </a:gs>
          </a:gsLst>
          <a:path path="shape">
            <a:fillToRect l="50000" t="50000" r="50000" b="50000"/>
          </a:path>
          <a:tileRect/>
        </a:gradFill>
      </dgm:spPr>
      <dgm:t>
        <a:bodyPr/>
        <a:lstStyle/>
        <a:p>
          <a:r>
            <a:rPr lang="en-US" sz="2600" b="0" i="0" u="sng" dirty="0"/>
            <a:t>Highly Elliptical Orbit</a:t>
          </a:r>
        </a:p>
        <a:p>
          <a:r>
            <a:rPr lang="en-US" sz="2600" i="1" dirty="0"/>
            <a:t>INTEGRAL: </a:t>
          </a:r>
          <a:r>
            <a:rPr lang="el-GR" sz="2600" i="1" dirty="0"/>
            <a:t>                      </a:t>
          </a:r>
          <a:r>
            <a:rPr lang="el-GR" sz="2600" dirty="0"/>
            <a:t>Ζώνες ακτινοβολίας      Μικρή απόσταση</a:t>
          </a:r>
        </a:p>
      </dgm:t>
    </dgm:pt>
    <dgm:pt modelId="{E602E32E-4904-4808-B2FD-4DC2F650B150}" type="parTrans" cxnId="{4DCD9620-BA7A-46E1-AC30-7479EEFE4F07}">
      <dgm:prSet/>
      <dgm:spPr/>
      <dgm:t>
        <a:bodyPr/>
        <a:lstStyle/>
        <a:p>
          <a:endParaRPr lang="el-GR"/>
        </a:p>
      </dgm:t>
    </dgm:pt>
    <dgm:pt modelId="{4E9017E8-E53B-412B-96C4-B72156B7148B}" type="sibTrans" cxnId="{4DCD9620-BA7A-46E1-AC30-7479EEFE4F07}">
      <dgm:prSet/>
      <dgm:spPr/>
      <dgm:t>
        <a:bodyPr/>
        <a:lstStyle/>
        <a:p>
          <a:endParaRPr lang="el-GR"/>
        </a:p>
      </dgm:t>
    </dgm:pt>
    <mc:AlternateContent xmlns:mc="http://schemas.openxmlformats.org/markup-compatibility/2006" xmlns:a14="http://schemas.microsoft.com/office/drawing/2010/main">
      <mc:Choice Requires="a14">
        <dgm:pt modelId="{24247873-4DB5-4BF5-9504-4774C77CE9BF}">
          <dgm:prSet phldrT="[Κείμενο]" custT="1"/>
          <dgm:spPr>
            <a:gradFill rotWithShape="0">
              <a:gsLst>
                <a:gs pos="0">
                  <a:schemeClr val="bg2"/>
                </a:gs>
                <a:gs pos="29000">
                  <a:schemeClr val="accent3">
                    <a:lumMod val="45000"/>
                    <a:lumOff val="55000"/>
                  </a:schemeClr>
                </a:gs>
                <a:gs pos="62000">
                  <a:schemeClr val="accent3">
                    <a:lumMod val="39000"/>
                    <a:lumOff val="61000"/>
                  </a:schemeClr>
                </a:gs>
                <a:gs pos="92000">
                  <a:schemeClr val="accent3">
                    <a:lumMod val="30000"/>
                    <a:lumOff val="70000"/>
                  </a:schemeClr>
                </a:gs>
              </a:gsLst>
              <a:path path="shape">
                <a:fillToRect l="50000" t="50000" r="50000" b="50000"/>
              </a:path>
            </a:gradFill>
          </dgm:spPr>
          <dgm:t>
            <a:bodyPr/>
            <a:lstStyle/>
            <a:p>
              <a:r>
                <a:rPr lang="el-GR" sz="2600" b="0" u="sng" dirty="0"/>
                <a:t>Σημείο </a:t>
              </a:r>
              <a14:m>
                <m:oMath xmlns:m="http://schemas.openxmlformats.org/officeDocument/2006/math">
                  <m:sSub>
                    <m:sSubPr>
                      <m:ctrlPr>
                        <a:rPr lang="en-US" sz="2600" b="0" i="1" u="sng" smtClean="0">
                          <a:latin typeface="Cambria Math" panose="02040503050406030204" pitchFamily="18" charset="0"/>
                        </a:rPr>
                      </m:ctrlPr>
                    </m:sSubPr>
                    <m:e>
                      <m:r>
                        <a:rPr lang="en-US" sz="2600" b="0" i="1" u="sng" smtClean="0">
                          <a:latin typeface="Cambria Math" panose="02040503050406030204" pitchFamily="18" charset="0"/>
                        </a:rPr>
                        <m:t>𝐿</m:t>
                      </m:r>
                    </m:e>
                    <m:sub>
                      <m:r>
                        <a:rPr lang="en-US" sz="2600" b="0" i="1" u="sng" smtClean="0">
                          <a:latin typeface="Cambria Math" panose="02040503050406030204" pitchFamily="18" charset="0"/>
                        </a:rPr>
                        <m:t>2</m:t>
                      </m:r>
                    </m:sub>
                  </m:sSub>
                </m:oMath>
              </a14:m>
              <a:endParaRPr lang="en-US" sz="2600" b="0" u="sng" dirty="0"/>
            </a:p>
            <a:p>
              <a:r>
                <a:rPr lang="en-US" sz="2600" b="0" i="1" u="none" dirty="0">
                  <a:effectLst/>
                </a:rPr>
                <a:t>Herschel</a:t>
              </a:r>
              <a:r>
                <a:rPr lang="el-GR" sz="2600" b="0" i="1" u="none" dirty="0">
                  <a:effectLst/>
                </a:rPr>
                <a:t> &amp;</a:t>
              </a:r>
              <a:r>
                <a:rPr lang="en-US" sz="2600" b="0" i="1" u="none" dirty="0">
                  <a:effectLst/>
                </a:rPr>
                <a:t> Planck:</a:t>
              </a:r>
              <a:r>
                <a:rPr lang="el-GR" sz="2600" b="0" i="1" u="none" dirty="0">
                  <a:effectLst/>
                </a:rPr>
                <a:t>  </a:t>
              </a:r>
              <a:r>
                <a:rPr lang="el-GR" sz="2600" dirty="0"/>
                <a:t>Σταθερές συνθήκες  Μεγάλη απόσταση </a:t>
              </a:r>
              <a:r>
                <a:rPr lang="en-US" sz="2600" dirty="0"/>
                <a:t> </a:t>
              </a:r>
              <a:endParaRPr lang="el-GR" sz="2600" dirty="0"/>
            </a:p>
          </dgm:t>
        </dgm:pt>
      </mc:Choice>
      <mc:Fallback xmlns="">
        <dgm:pt modelId="{24247873-4DB5-4BF5-9504-4774C77CE9BF}">
          <dgm:prSet phldrT="[Κείμενο]" custT="1"/>
          <dgm:spPr>
            <a:gradFill rotWithShape="0">
              <a:gsLst>
                <a:gs pos="0">
                  <a:schemeClr val="bg2"/>
                </a:gs>
                <a:gs pos="29000">
                  <a:schemeClr val="accent3">
                    <a:lumMod val="45000"/>
                    <a:lumOff val="55000"/>
                  </a:schemeClr>
                </a:gs>
                <a:gs pos="62000">
                  <a:schemeClr val="accent3">
                    <a:lumMod val="39000"/>
                    <a:lumOff val="61000"/>
                  </a:schemeClr>
                </a:gs>
                <a:gs pos="92000">
                  <a:schemeClr val="accent3">
                    <a:lumMod val="30000"/>
                    <a:lumOff val="70000"/>
                  </a:schemeClr>
                </a:gs>
              </a:gsLst>
              <a:path path="shape">
                <a:fillToRect l="50000" t="50000" r="50000" b="50000"/>
              </a:path>
            </a:gradFill>
          </dgm:spPr>
          <dgm:t>
            <a:bodyPr/>
            <a:lstStyle/>
            <a:p>
              <a:r>
                <a:rPr lang="el-GR" sz="2600" b="0" u="sng" dirty="0"/>
                <a:t>Σημείο </a:t>
              </a:r>
              <a:r>
                <a:rPr lang="en-US" sz="2600" b="0" i="0" u="sng">
                  <a:latin typeface="Cambria Math" panose="02040503050406030204" pitchFamily="18" charset="0"/>
                </a:rPr>
                <a:t>𝐿_2</a:t>
              </a:r>
              <a:endParaRPr lang="en-US" sz="2600" b="0" u="sng" dirty="0"/>
            </a:p>
            <a:p>
              <a:r>
                <a:rPr lang="en-US" sz="2600" b="0" i="1" u="none" dirty="0">
                  <a:effectLst/>
                </a:rPr>
                <a:t>Herschel</a:t>
              </a:r>
              <a:r>
                <a:rPr lang="el-GR" sz="2600" b="0" i="1" u="none" dirty="0">
                  <a:effectLst/>
                </a:rPr>
                <a:t> &amp;</a:t>
              </a:r>
              <a:r>
                <a:rPr lang="en-US" sz="2600" b="0" i="1" u="none" dirty="0">
                  <a:effectLst/>
                </a:rPr>
                <a:t> Planck:</a:t>
              </a:r>
              <a:r>
                <a:rPr lang="el-GR" sz="2600" b="0" i="1" u="none" dirty="0">
                  <a:effectLst/>
                </a:rPr>
                <a:t>  </a:t>
              </a:r>
              <a:r>
                <a:rPr lang="el-GR" sz="2600" dirty="0"/>
                <a:t>Σταθερές συνθήκες  Μεγάλη απόσταση </a:t>
              </a:r>
              <a:r>
                <a:rPr lang="en-US" sz="2600" dirty="0"/>
                <a:t> </a:t>
              </a:r>
              <a:endParaRPr lang="el-GR" sz="2600" dirty="0"/>
            </a:p>
          </dgm:t>
        </dgm:pt>
      </mc:Fallback>
    </mc:AlternateContent>
    <dgm:pt modelId="{CA5CFAE3-17B5-4B3A-8246-7FC8D4193F60}" type="parTrans" cxnId="{3E6A11C4-2051-4761-85D3-82C4BEC0C4FB}">
      <dgm:prSet/>
      <dgm:spPr/>
      <dgm:t>
        <a:bodyPr/>
        <a:lstStyle/>
        <a:p>
          <a:endParaRPr lang="el-GR"/>
        </a:p>
      </dgm:t>
    </dgm:pt>
    <dgm:pt modelId="{47D762D6-778D-46AF-BFDC-4CCE66A6B2A1}" type="sibTrans" cxnId="{3E6A11C4-2051-4761-85D3-82C4BEC0C4FB}">
      <dgm:prSet/>
      <dgm:spPr/>
      <dgm:t>
        <a:bodyPr/>
        <a:lstStyle/>
        <a:p>
          <a:endParaRPr lang="el-GR"/>
        </a:p>
      </dgm:t>
    </dgm:pt>
    <dgm:pt modelId="{66E1D16E-96E8-4E7E-90A3-61743901D694}" type="pres">
      <dgm:prSet presAssocID="{D59A6E98-8F57-4FDE-B97E-BEB944DF4754}" presName="linearFlow" presStyleCnt="0">
        <dgm:presLayoutVars>
          <dgm:dir/>
          <dgm:resizeHandles val="exact"/>
        </dgm:presLayoutVars>
      </dgm:prSet>
      <dgm:spPr/>
    </dgm:pt>
    <dgm:pt modelId="{E2922243-5AD1-4413-B7F2-ACAA39FD986F}" type="pres">
      <dgm:prSet presAssocID="{6145776A-ABC5-43BD-974D-F29010B12C0F}" presName="composite" presStyleCnt="0"/>
      <dgm:spPr/>
    </dgm:pt>
    <dgm:pt modelId="{798C21B2-1BE5-4019-A8F5-5DA8830553F4}" type="pres">
      <dgm:prSet presAssocID="{6145776A-ABC5-43BD-974D-F29010B12C0F}" presName="imgShp" presStyleLbl="fgImgPlace1" presStyleIdx="0" presStyleCnt="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2417" t="1642" r="-42417" b="-2656"/>
          </a:stretch>
        </a:blipFill>
      </dgm:spPr>
    </dgm:pt>
    <dgm:pt modelId="{AF0C11F1-E048-4ECD-94BE-6D245A31C53D}" type="pres">
      <dgm:prSet presAssocID="{6145776A-ABC5-43BD-974D-F29010B12C0F}" presName="txShp" presStyleLbl="node1" presStyleIdx="0" presStyleCnt="2">
        <dgm:presLayoutVars>
          <dgm:bulletEnabled val="1"/>
        </dgm:presLayoutVars>
      </dgm:prSet>
      <dgm:spPr/>
      <dgm:t>
        <a:bodyPr/>
        <a:lstStyle/>
        <a:p>
          <a:endParaRPr lang="en-US"/>
        </a:p>
      </dgm:t>
    </dgm:pt>
    <dgm:pt modelId="{F6009497-F404-4CF2-953F-805450CA1394}" type="pres">
      <dgm:prSet presAssocID="{4E9017E8-E53B-412B-96C4-B72156B7148B}" presName="spacing" presStyleCnt="0"/>
      <dgm:spPr/>
    </dgm:pt>
    <dgm:pt modelId="{7353F820-3A52-4A52-9BD6-10567FBDF115}" type="pres">
      <dgm:prSet presAssocID="{24247873-4DB5-4BF5-9504-4774C77CE9BF}" presName="composite" presStyleCnt="0"/>
      <dgm:spPr/>
    </dgm:pt>
    <dgm:pt modelId="{8178AD07-F3D0-41DB-9D70-1A877A226FFB}" type="pres">
      <dgm:prSet presAssocID="{24247873-4DB5-4BF5-9504-4774C77CE9BF}" presName="imgShp" presStyleLbl="f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7597" r="-403"/>
          </a:stretch>
        </a:blipFill>
      </dgm:spPr>
    </dgm:pt>
    <dgm:pt modelId="{602EE03F-E397-4FC0-9BCE-983BEA0A8E74}" type="pres">
      <dgm:prSet presAssocID="{24247873-4DB5-4BF5-9504-4774C77CE9BF}" presName="txShp" presStyleLbl="node1" presStyleIdx="1" presStyleCnt="2">
        <dgm:presLayoutVars>
          <dgm:bulletEnabled val="1"/>
        </dgm:presLayoutVars>
      </dgm:prSet>
      <dgm:spPr/>
      <dgm:t>
        <a:bodyPr/>
        <a:lstStyle/>
        <a:p>
          <a:endParaRPr lang="en-US"/>
        </a:p>
      </dgm:t>
    </dgm:pt>
  </dgm:ptLst>
  <dgm:cxnLst>
    <dgm:cxn modelId="{4DCD9620-BA7A-46E1-AC30-7479EEFE4F07}" srcId="{D59A6E98-8F57-4FDE-B97E-BEB944DF4754}" destId="{6145776A-ABC5-43BD-974D-F29010B12C0F}" srcOrd="0" destOrd="0" parTransId="{E602E32E-4904-4808-B2FD-4DC2F650B150}" sibTransId="{4E9017E8-E53B-412B-96C4-B72156B7148B}"/>
    <dgm:cxn modelId="{6C91F2DC-0351-44CE-AA30-C285E2B975F2}" type="presOf" srcId="{24247873-4DB5-4BF5-9504-4774C77CE9BF}" destId="{602EE03F-E397-4FC0-9BCE-983BEA0A8E74}" srcOrd="0" destOrd="0" presId="urn:microsoft.com/office/officeart/2005/8/layout/vList3"/>
    <dgm:cxn modelId="{5720310B-86D6-4634-A4EA-729E7A014A9A}" type="presOf" srcId="{6145776A-ABC5-43BD-974D-F29010B12C0F}" destId="{AF0C11F1-E048-4ECD-94BE-6D245A31C53D}" srcOrd="0" destOrd="0" presId="urn:microsoft.com/office/officeart/2005/8/layout/vList3"/>
    <dgm:cxn modelId="{44C4BDBE-EE36-42F0-87F4-1C2776E9A79E}" type="presOf" srcId="{D59A6E98-8F57-4FDE-B97E-BEB944DF4754}" destId="{66E1D16E-96E8-4E7E-90A3-61743901D694}" srcOrd="0" destOrd="0" presId="urn:microsoft.com/office/officeart/2005/8/layout/vList3"/>
    <dgm:cxn modelId="{3E6A11C4-2051-4761-85D3-82C4BEC0C4FB}" srcId="{D59A6E98-8F57-4FDE-B97E-BEB944DF4754}" destId="{24247873-4DB5-4BF5-9504-4774C77CE9BF}" srcOrd="1" destOrd="0" parTransId="{CA5CFAE3-17B5-4B3A-8246-7FC8D4193F60}" sibTransId="{47D762D6-778D-46AF-BFDC-4CCE66A6B2A1}"/>
    <dgm:cxn modelId="{37C69B0B-E378-44AD-BC05-8DB0BCAEB3D6}" type="presParOf" srcId="{66E1D16E-96E8-4E7E-90A3-61743901D694}" destId="{E2922243-5AD1-4413-B7F2-ACAA39FD986F}" srcOrd="0" destOrd="0" presId="urn:microsoft.com/office/officeart/2005/8/layout/vList3"/>
    <dgm:cxn modelId="{EC874839-A2C3-4347-86AD-D8C2C2E4E466}" type="presParOf" srcId="{E2922243-5AD1-4413-B7F2-ACAA39FD986F}" destId="{798C21B2-1BE5-4019-A8F5-5DA8830553F4}" srcOrd="0" destOrd="0" presId="urn:microsoft.com/office/officeart/2005/8/layout/vList3"/>
    <dgm:cxn modelId="{BC545365-D75B-493C-96F6-FAF99790DDC9}" type="presParOf" srcId="{E2922243-5AD1-4413-B7F2-ACAA39FD986F}" destId="{AF0C11F1-E048-4ECD-94BE-6D245A31C53D}" srcOrd="1" destOrd="0" presId="urn:microsoft.com/office/officeart/2005/8/layout/vList3"/>
    <dgm:cxn modelId="{B1BBDC43-A65F-4210-9505-673837A5CE5D}" type="presParOf" srcId="{66E1D16E-96E8-4E7E-90A3-61743901D694}" destId="{F6009497-F404-4CF2-953F-805450CA1394}" srcOrd="1" destOrd="0" presId="urn:microsoft.com/office/officeart/2005/8/layout/vList3"/>
    <dgm:cxn modelId="{B12A8718-2C33-4A4F-A531-B539C4553C06}" type="presParOf" srcId="{66E1D16E-96E8-4E7E-90A3-61743901D694}" destId="{7353F820-3A52-4A52-9BD6-10567FBDF115}" srcOrd="2" destOrd="0" presId="urn:microsoft.com/office/officeart/2005/8/layout/vList3"/>
    <dgm:cxn modelId="{A28F8EAB-6E0B-493F-AD30-B20CD030C29D}" type="presParOf" srcId="{7353F820-3A52-4A52-9BD6-10567FBDF115}" destId="{8178AD07-F3D0-41DB-9D70-1A877A226FFB}" srcOrd="0" destOrd="0" presId="urn:microsoft.com/office/officeart/2005/8/layout/vList3"/>
    <dgm:cxn modelId="{AFECF4EE-4E04-4261-A316-DF70FCD881E7}" type="presParOf" srcId="{7353F820-3A52-4A52-9BD6-10567FBDF115}" destId="{602EE03F-E397-4FC0-9BCE-983BEA0A8E74}"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9A6E98-8F57-4FDE-B97E-BEB944DF4754}" type="doc">
      <dgm:prSet loTypeId="urn:microsoft.com/office/officeart/2005/8/layout/vList3" loCatId="list" qsTypeId="urn:microsoft.com/office/officeart/2005/8/quickstyle/simple1" qsCatId="simple" csTypeId="urn:microsoft.com/office/officeart/2005/8/colors/accent0_1" csCatId="mainScheme" phldr="1"/>
      <dgm:spPr/>
    </dgm:pt>
    <dgm:pt modelId="{6145776A-ABC5-43BD-974D-F29010B12C0F}">
      <dgm:prSet phldrT="[Κείμενο]" custT="1"/>
      <dgm:spPr>
        <a:gradFill flip="none" rotWithShape="1">
          <a:gsLst>
            <a:gs pos="0">
              <a:schemeClr val="bg2"/>
            </a:gs>
            <a:gs pos="29000">
              <a:schemeClr val="accent3">
                <a:lumMod val="45000"/>
                <a:lumOff val="55000"/>
              </a:schemeClr>
            </a:gs>
            <a:gs pos="62000">
              <a:schemeClr val="accent3">
                <a:lumMod val="39000"/>
                <a:lumOff val="61000"/>
              </a:schemeClr>
            </a:gs>
            <a:gs pos="92000">
              <a:schemeClr val="accent3">
                <a:lumMod val="30000"/>
                <a:lumOff val="70000"/>
              </a:schemeClr>
            </a:gs>
          </a:gsLst>
          <a:path path="shape">
            <a:fillToRect l="50000" t="50000" r="50000" b="50000"/>
          </a:path>
          <a:tileRect/>
        </a:gradFill>
      </dgm:spPr>
      <dgm:t>
        <a:bodyPr/>
        <a:lstStyle/>
        <a:p>
          <a:r>
            <a:rPr lang="en-US" sz="2600" b="0" i="0" u="sng" dirty="0"/>
            <a:t>Highly Elliptical Orbit</a:t>
          </a:r>
        </a:p>
        <a:p>
          <a:r>
            <a:rPr lang="en-US" sz="2600" i="1" dirty="0"/>
            <a:t>INTEGRAL: </a:t>
          </a:r>
          <a:r>
            <a:rPr lang="el-GR" sz="2600" i="1" dirty="0"/>
            <a:t>                      </a:t>
          </a:r>
          <a:r>
            <a:rPr lang="el-GR" sz="2600" dirty="0"/>
            <a:t>Ζώνες ακτινοβολίας      Μικρή απόσταση</a:t>
          </a:r>
        </a:p>
      </dgm:t>
    </dgm:pt>
    <dgm:pt modelId="{E602E32E-4904-4808-B2FD-4DC2F650B150}" type="parTrans" cxnId="{4DCD9620-BA7A-46E1-AC30-7479EEFE4F07}">
      <dgm:prSet/>
      <dgm:spPr/>
      <dgm:t>
        <a:bodyPr/>
        <a:lstStyle/>
        <a:p>
          <a:endParaRPr lang="el-GR"/>
        </a:p>
      </dgm:t>
    </dgm:pt>
    <dgm:pt modelId="{4E9017E8-E53B-412B-96C4-B72156B7148B}" type="sibTrans" cxnId="{4DCD9620-BA7A-46E1-AC30-7479EEFE4F07}">
      <dgm:prSet/>
      <dgm:spPr/>
      <dgm:t>
        <a:bodyPr/>
        <a:lstStyle/>
        <a:p>
          <a:endParaRPr lang="el-GR"/>
        </a:p>
      </dgm:t>
    </dgm:pt>
    <dgm:pt modelId="{24247873-4DB5-4BF5-9504-4774C77CE9BF}">
      <dgm:prSet phldrT="[Κείμενο]" custT="1"/>
      <dgm:spPr>
        <a:blipFill>
          <a:blip xmlns:r="http://schemas.openxmlformats.org/officeDocument/2006/relationships" r:embed="rId1"/>
          <a:stretch>
            <a:fillRect t="-5818" b="-9818"/>
          </a:stretch>
        </a:blipFill>
      </dgm:spPr>
      <dgm:t>
        <a:bodyPr/>
        <a:lstStyle/>
        <a:p>
          <a:r>
            <a:rPr lang="el-GR">
              <a:noFill/>
            </a:rPr>
            <a:t> </a:t>
          </a:r>
        </a:p>
      </dgm:t>
    </dgm:pt>
    <dgm:pt modelId="{CA5CFAE3-17B5-4B3A-8246-7FC8D4193F60}" type="parTrans" cxnId="{3E6A11C4-2051-4761-85D3-82C4BEC0C4FB}">
      <dgm:prSet/>
      <dgm:spPr/>
      <dgm:t>
        <a:bodyPr/>
        <a:lstStyle/>
        <a:p>
          <a:endParaRPr lang="el-GR"/>
        </a:p>
      </dgm:t>
    </dgm:pt>
    <dgm:pt modelId="{47D762D6-778D-46AF-BFDC-4CCE66A6B2A1}" type="sibTrans" cxnId="{3E6A11C4-2051-4761-85D3-82C4BEC0C4FB}">
      <dgm:prSet/>
      <dgm:spPr/>
      <dgm:t>
        <a:bodyPr/>
        <a:lstStyle/>
        <a:p>
          <a:endParaRPr lang="el-GR"/>
        </a:p>
      </dgm:t>
    </dgm:pt>
    <dgm:pt modelId="{66E1D16E-96E8-4E7E-90A3-61743901D694}" type="pres">
      <dgm:prSet presAssocID="{D59A6E98-8F57-4FDE-B97E-BEB944DF4754}" presName="linearFlow" presStyleCnt="0">
        <dgm:presLayoutVars>
          <dgm:dir/>
          <dgm:resizeHandles val="exact"/>
        </dgm:presLayoutVars>
      </dgm:prSet>
      <dgm:spPr/>
    </dgm:pt>
    <dgm:pt modelId="{E2922243-5AD1-4413-B7F2-ACAA39FD986F}" type="pres">
      <dgm:prSet presAssocID="{6145776A-ABC5-43BD-974D-F29010B12C0F}" presName="composite" presStyleCnt="0"/>
      <dgm:spPr/>
    </dgm:pt>
    <dgm:pt modelId="{798C21B2-1BE5-4019-A8F5-5DA8830553F4}" type="pres">
      <dgm:prSet presAssocID="{6145776A-ABC5-43BD-974D-F29010B12C0F}" presName="imgShp" presStyleLbl="fgImgPlace1" presStyleIdx="0"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2417" t="1642" r="-42417" b="-2656"/>
          </a:stretch>
        </a:blipFill>
      </dgm:spPr>
    </dgm:pt>
    <dgm:pt modelId="{AF0C11F1-E048-4ECD-94BE-6D245A31C53D}" type="pres">
      <dgm:prSet presAssocID="{6145776A-ABC5-43BD-974D-F29010B12C0F}" presName="txShp" presStyleLbl="node1" presStyleIdx="0" presStyleCnt="2">
        <dgm:presLayoutVars>
          <dgm:bulletEnabled val="1"/>
        </dgm:presLayoutVars>
      </dgm:prSet>
      <dgm:spPr/>
    </dgm:pt>
    <dgm:pt modelId="{F6009497-F404-4CF2-953F-805450CA1394}" type="pres">
      <dgm:prSet presAssocID="{4E9017E8-E53B-412B-96C4-B72156B7148B}" presName="spacing" presStyleCnt="0"/>
      <dgm:spPr/>
    </dgm:pt>
    <dgm:pt modelId="{7353F820-3A52-4A52-9BD6-10567FBDF115}" type="pres">
      <dgm:prSet presAssocID="{24247873-4DB5-4BF5-9504-4774C77CE9BF}" presName="composite" presStyleCnt="0"/>
      <dgm:spPr/>
    </dgm:pt>
    <dgm:pt modelId="{8178AD07-F3D0-41DB-9D70-1A877A226FFB}" type="pres">
      <dgm:prSet presAssocID="{24247873-4DB5-4BF5-9504-4774C77CE9BF}" presName="imgShp" presStyleLbl="fgImgPlace1" presStyleIdx="1" presStyleCnt="2"/>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7597" r="-403"/>
          </a:stretch>
        </a:blipFill>
      </dgm:spPr>
    </dgm:pt>
    <dgm:pt modelId="{602EE03F-E397-4FC0-9BCE-983BEA0A8E74}" type="pres">
      <dgm:prSet presAssocID="{24247873-4DB5-4BF5-9504-4774C77CE9BF}" presName="txShp" presStyleLbl="node1" presStyleIdx="1" presStyleCnt="2">
        <dgm:presLayoutVars>
          <dgm:bulletEnabled val="1"/>
        </dgm:presLayoutVars>
      </dgm:prSet>
      <dgm:spPr/>
    </dgm:pt>
  </dgm:ptLst>
  <dgm:cxnLst>
    <dgm:cxn modelId="{4DCD9620-BA7A-46E1-AC30-7479EEFE4F07}" srcId="{D59A6E98-8F57-4FDE-B97E-BEB944DF4754}" destId="{6145776A-ABC5-43BD-974D-F29010B12C0F}" srcOrd="0" destOrd="0" parTransId="{E602E32E-4904-4808-B2FD-4DC2F650B150}" sibTransId="{4E9017E8-E53B-412B-96C4-B72156B7148B}"/>
    <dgm:cxn modelId="{6C91F2DC-0351-44CE-AA30-C285E2B975F2}" type="presOf" srcId="{24247873-4DB5-4BF5-9504-4774C77CE9BF}" destId="{602EE03F-E397-4FC0-9BCE-983BEA0A8E74}" srcOrd="0" destOrd="0" presId="urn:microsoft.com/office/officeart/2005/8/layout/vList3"/>
    <dgm:cxn modelId="{5720310B-86D6-4634-A4EA-729E7A014A9A}" type="presOf" srcId="{6145776A-ABC5-43BD-974D-F29010B12C0F}" destId="{AF0C11F1-E048-4ECD-94BE-6D245A31C53D}" srcOrd="0" destOrd="0" presId="urn:microsoft.com/office/officeart/2005/8/layout/vList3"/>
    <dgm:cxn modelId="{44C4BDBE-EE36-42F0-87F4-1C2776E9A79E}" type="presOf" srcId="{D59A6E98-8F57-4FDE-B97E-BEB944DF4754}" destId="{66E1D16E-96E8-4E7E-90A3-61743901D694}" srcOrd="0" destOrd="0" presId="urn:microsoft.com/office/officeart/2005/8/layout/vList3"/>
    <dgm:cxn modelId="{3E6A11C4-2051-4761-85D3-82C4BEC0C4FB}" srcId="{D59A6E98-8F57-4FDE-B97E-BEB944DF4754}" destId="{24247873-4DB5-4BF5-9504-4774C77CE9BF}" srcOrd="1" destOrd="0" parTransId="{CA5CFAE3-17B5-4B3A-8246-7FC8D4193F60}" sibTransId="{47D762D6-778D-46AF-BFDC-4CCE66A6B2A1}"/>
    <dgm:cxn modelId="{37C69B0B-E378-44AD-BC05-8DB0BCAEB3D6}" type="presParOf" srcId="{66E1D16E-96E8-4E7E-90A3-61743901D694}" destId="{E2922243-5AD1-4413-B7F2-ACAA39FD986F}" srcOrd="0" destOrd="0" presId="urn:microsoft.com/office/officeart/2005/8/layout/vList3"/>
    <dgm:cxn modelId="{EC874839-A2C3-4347-86AD-D8C2C2E4E466}" type="presParOf" srcId="{E2922243-5AD1-4413-B7F2-ACAA39FD986F}" destId="{798C21B2-1BE5-4019-A8F5-5DA8830553F4}" srcOrd="0" destOrd="0" presId="urn:microsoft.com/office/officeart/2005/8/layout/vList3"/>
    <dgm:cxn modelId="{BC545365-D75B-493C-96F6-FAF99790DDC9}" type="presParOf" srcId="{E2922243-5AD1-4413-B7F2-ACAA39FD986F}" destId="{AF0C11F1-E048-4ECD-94BE-6D245A31C53D}" srcOrd="1" destOrd="0" presId="urn:microsoft.com/office/officeart/2005/8/layout/vList3"/>
    <dgm:cxn modelId="{B1BBDC43-A65F-4210-9505-673837A5CE5D}" type="presParOf" srcId="{66E1D16E-96E8-4E7E-90A3-61743901D694}" destId="{F6009497-F404-4CF2-953F-805450CA1394}" srcOrd="1" destOrd="0" presId="urn:microsoft.com/office/officeart/2005/8/layout/vList3"/>
    <dgm:cxn modelId="{B12A8718-2C33-4A4F-A531-B539C4553C06}" type="presParOf" srcId="{66E1D16E-96E8-4E7E-90A3-61743901D694}" destId="{7353F820-3A52-4A52-9BD6-10567FBDF115}" srcOrd="2" destOrd="0" presId="urn:microsoft.com/office/officeart/2005/8/layout/vList3"/>
    <dgm:cxn modelId="{A28F8EAB-6E0B-493F-AD30-B20CD030C29D}" type="presParOf" srcId="{7353F820-3A52-4A52-9BD6-10567FBDF115}" destId="{8178AD07-F3D0-41DB-9D70-1A877A226FFB}" srcOrd="0" destOrd="0" presId="urn:microsoft.com/office/officeart/2005/8/layout/vList3"/>
    <dgm:cxn modelId="{AFECF4EE-4E04-4261-A316-DF70FCD881E7}" type="presParOf" srcId="{7353F820-3A52-4A52-9BD6-10567FBDF115}" destId="{602EE03F-E397-4FC0-9BCE-983BEA0A8E7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FF8C50C-6FFF-4E9F-9CD5-7351393559C5}" type="doc">
      <dgm:prSet loTypeId="urn:microsoft.com/office/officeart/2005/8/layout/hList1" loCatId="list" qsTypeId="urn:microsoft.com/office/officeart/2005/8/quickstyle/simple3" qsCatId="simple" csTypeId="urn:microsoft.com/office/officeart/2005/8/colors/accent3_2" csCatId="accent3" phldr="1"/>
      <dgm:spPr/>
      <dgm:t>
        <a:bodyPr/>
        <a:lstStyle/>
        <a:p>
          <a:endParaRPr lang="el-GR"/>
        </a:p>
      </dgm:t>
    </dgm:pt>
    <dgm:pt modelId="{C457182C-B8C5-47F5-A457-9411BF3C7B39}">
      <dgm:prSet phldrT="[Κείμενο]"/>
      <dgm:spPr/>
      <dgm:t>
        <a:bodyPr/>
        <a:lstStyle/>
        <a:p>
          <a:r>
            <a:rPr lang="el-GR" dirty="0"/>
            <a:t>Απότομα (</a:t>
          </a:r>
          <a:r>
            <a:rPr lang="en-US" dirty="0"/>
            <a:t>Impulsive)</a:t>
          </a:r>
          <a:endParaRPr lang="el-GR" dirty="0"/>
        </a:p>
      </dgm:t>
    </dgm:pt>
    <dgm:pt modelId="{FB209FFC-A177-4E39-9D0A-C7981CAF5D47}" type="parTrans" cxnId="{9DADD6D0-551D-4C59-A5B7-D6471767D021}">
      <dgm:prSet/>
      <dgm:spPr/>
      <dgm:t>
        <a:bodyPr/>
        <a:lstStyle/>
        <a:p>
          <a:endParaRPr lang="el-GR"/>
        </a:p>
      </dgm:t>
    </dgm:pt>
    <dgm:pt modelId="{28F9E429-50F5-4BA9-9F11-5C11F49CCEC0}" type="sibTrans" cxnId="{9DADD6D0-551D-4C59-A5B7-D6471767D021}">
      <dgm:prSet/>
      <dgm:spPr/>
      <dgm:t>
        <a:bodyPr/>
        <a:lstStyle/>
        <a:p>
          <a:endParaRPr lang="el-GR"/>
        </a:p>
      </dgm:t>
    </dgm:pt>
    <dgm:pt modelId="{4FA7A68C-315E-4755-8332-3FCD9049625F}">
      <dgm:prSet phldrT="[Κείμενο]"/>
      <dgm:spPr/>
      <dgm:t>
        <a:bodyPr/>
        <a:lstStyle/>
        <a:p>
          <a:r>
            <a:rPr lang="el-GR"/>
            <a:t>Κυρίως Ηλεκτρόνια</a:t>
          </a:r>
          <a:endParaRPr lang="el-GR" dirty="0"/>
        </a:p>
      </dgm:t>
    </dgm:pt>
    <dgm:pt modelId="{B82AE8E6-8F5F-4A2E-B7DA-E110AB128CDB}" type="parTrans" cxnId="{3A6E7028-F12E-42ED-860F-2FFC8AC6131F}">
      <dgm:prSet/>
      <dgm:spPr/>
      <dgm:t>
        <a:bodyPr/>
        <a:lstStyle/>
        <a:p>
          <a:endParaRPr lang="el-GR"/>
        </a:p>
      </dgm:t>
    </dgm:pt>
    <dgm:pt modelId="{F7A00461-0679-4338-89A4-6D4D90118601}" type="sibTrans" cxnId="{3A6E7028-F12E-42ED-860F-2FFC8AC6131F}">
      <dgm:prSet/>
      <dgm:spPr/>
      <dgm:t>
        <a:bodyPr/>
        <a:lstStyle/>
        <a:p>
          <a:endParaRPr lang="el-GR"/>
        </a:p>
      </dgm:t>
    </dgm:pt>
    <dgm:pt modelId="{ADD8A40D-18B1-4C05-BB91-1C400FF1EE49}">
      <dgm:prSet phldrT="[Κείμενο]"/>
      <dgm:spPr/>
      <dgm:t>
        <a:bodyPr/>
        <a:lstStyle/>
        <a:p>
          <a:r>
            <a:rPr lang="el-GR" dirty="0"/>
            <a:t>Βαθμιαία (</a:t>
          </a:r>
          <a:r>
            <a:rPr lang="en-US" dirty="0"/>
            <a:t>Gradual)</a:t>
          </a:r>
          <a:endParaRPr lang="el-GR" dirty="0"/>
        </a:p>
      </dgm:t>
    </dgm:pt>
    <dgm:pt modelId="{BBCFEEC7-3A2A-4654-BBE0-F4ABC1154D0D}" type="parTrans" cxnId="{90AE8CC2-313E-4AD8-B11A-A1B43927139B}">
      <dgm:prSet/>
      <dgm:spPr/>
      <dgm:t>
        <a:bodyPr/>
        <a:lstStyle/>
        <a:p>
          <a:endParaRPr lang="el-GR"/>
        </a:p>
      </dgm:t>
    </dgm:pt>
    <dgm:pt modelId="{8813A872-1A0E-4070-AF2A-541955D78146}" type="sibTrans" cxnId="{90AE8CC2-313E-4AD8-B11A-A1B43927139B}">
      <dgm:prSet/>
      <dgm:spPr/>
      <dgm:t>
        <a:bodyPr/>
        <a:lstStyle/>
        <a:p>
          <a:endParaRPr lang="el-GR"/>
        </a:p>
      </dgm:t>
    </dgm:pt>
    <dgm:pt modelId="{A22721E6-0396-42CE-BBC5-CD3C5FE2CA04}">
      <dgm:prSet phldrT="[Κείμενο]"/>
      <dgm:spPr/>
      <dgm:t>
        <a:bodyPr/>
        <a:lstStyle/>
        <a:p>
          <a:r>
            <a:rPr lang="el-GR"/>
            <a:t>Κυρίως πρωτόνια</a:t>
          </a:r>
          <a:endParaRPr lang="el-GR" dirty="0"/>
        </a:p>
      </dgm:t>
    </dgm:pt>
    <dgm:pt modelId="{D5FFEDA0-FBFB-4B77-8143-F9BF1327C0DD}" type="parTrans" cxnId="{74AC3FFD-BD60-4725-BF58-09F7B0D27F5B}">
      <dgm:prSet/>
      <dgm:spPr/>
      <dgm:t>
        <a:bodyPr/>
        <a:lstStyle/>
        <a:p>
          <a:endParaRPr lang="el-GR"/>
        </a:p>
      </dgm:t>
    </dgm:pt>
    <dgm:pt modelId="{60545D7A-EED9-4967-8170-C5D635EEA352}" type="sibTrans" cxnId="{74AC3FFD-BD60-4725-BF58-09F7B0D27F5B}">
      <dgm:prSet/>
      <dgm:spPr/>
      <dgm:t>
        <a:bodyPr/>
        <a:lstStyle/>
        <a:p>
          <a:endParaRPr lang="el-GR"/>
        </a:p>
      </dgm:t>
    </dgm:pt>
    <dgm:pt modelId="{F17F1120-BE07-4935-8706-3E759ABEDD6D}">
      <dgm:prSet/>
      <dgm:spPr/>
      <dgm:t>
        <a:bodyPr/>
        <a:lstStyle/>
        <a:p>
          <a:r>
            <a:rPr lang="en-US"/>
            <a:t>CME Driven</a:t>
          </a:r>
          <a:r>
            <a:rPr lang="el-GR"/>
            <a:t> (Κρουστικό κύμα)</a:t>
          </a:r>
          <a:endParaRPr lang="el-GR" dirty="0"/>
        </a:p>
      </dgm:t>
    </dgm:pt>
    <dgm:pt modelId="{ECD0EF1A-D065-4DA0-9563-A7FC6FC371A4}" type="parTrans" cxnId="{AA0CD70C-6839-4D53-A3F5-9BB8D710E98B}">
      <dgm:prSet/>
      <dgm:spPr/>
      <dgm:t>
        <a:bodyPr/>
        <a:lstStyle/>
        <a:p>
          <a:endParaRPr lang="el-GR"/>
        </a:p>
      </dgm:t>
    </dgm:pt>
    <dgm:pt modelId="{7ABCBEDE-00B5-46A1-98EA-1969F141CBD0}" type="sibTrans" cxnId="{AA0CD70C-6839-4D53-A3F5-9BB8D710E98B}">
      <dgm:prSet/>
      <dgm:spPr/>
      <dgm:t>
        <a:bodyPr/>
        <a:lstStyle/>
        <a:p>
          <a:endParaRPr lang="el-GR"/>
        </a:p>
      </dgm:t>
    </dgm:pt>
    <dgm:pt modelId="{B7B8D483-83F3-47B3-BB92-0B0F146E1D59}">
      <dgm:prSet/>
      <dgm:spPr/>
      <dgm:t>
        <a:bodyPr/>
        <a:lstStyle/>
        <a:p>
          <a:r>
            <a:rPr lang="el-GR"/>
            <a:t>Διάρκεια: Μέρες</a:t>
          </a:r>
          <a:endParaRPr lang="el-GR" dirty="0"/>
        </a:p>
      </dgm:t>
    </dgm:pt>
    <dgm:pt modelId="{E9A84E20-934E-4D97-BF3D-80E589E8CBCA}" type="parTrans" cxnId="{465B71A1-009A-4FD5-AB89-2CEC42AB2FB0}">
      <dgm:prSet/>
      <dgm:spPr/>
      <dgm:t>
        <a:bodyPr/>
        <a:lstStyle/>
        <a:p>
          <a:endParaRPr lang="el-GR"/>
        </a:p>
      </dgm:t>
    </dgm:pt>
    <dgm:pt modelId="{E3A4B495-4F11-4C40-B96A-F8994A37207C}" type="sibTrans" cxnId="{465B71A1-009A-4FD5-AB89-2CEC42AB2FB0}">
      <dgm:prSet/>
      <dgm:spPr/>
      <dgm:t>
        <a:bodyPr/>
        <a:lstStyle/>
        <a:p>
          <a:endParaRPr lang="el-GR"/>
        </a:p>
      </dgm:t>
    </dgm:pt>
    <dgm:pt modelId="{0541F5C7-BC93-4AF5-AF54-7C3CAA00985E}">
      <dgm:prSet/>
      <dgm:spPr/>
      <dgm:t>
        <a:bodyPr/>
        <a:lstStyle/>
        <a:p>
          <a:r>
            <a:rPr lang="en-US"/>
            <a:t>Radio bursts: II, IV</a:t>
          </a:r>
          <a:endParaRPr lang="el-GR" dirty="0"/>
        </a:p>
      </dgm:t>
    </dgm:pt>
    <dgm:pt modelId="{6A2B95B9-3D3F-49FC-8F49-24F119DE4E13}" type="parTrans" cxnId="{9D25C2F4-EF4F-4AF7-8B4A-A16519CEC144}">
      <dgm:prSet/>
      <dgm:spPr/>
      <dgm:t>
        <a:bodyPr/>
        <a:lstStyle/>
        <a:p>
          <a:endParaRPr lang="el-GR"/>
        </a:p>
      </dgm:t>
    </dgm:pt>
    <dgm:pt modelId="{990CE508-CF75-47EE-88BE-07C6DFC051FA}" type="sibTrans" cxnId="{9D25C2F4-EF4F-4AF7-8B4A-A16519CEC144}">
      <dgm:prSet/>
      <dgm:spPr/>
      <dgm:t>
        <a:bodyPr/>
        <a:lstStyle/>
        <a:p>
          <a:endParaRPr lang="el-GR"/>
        </a:p>
      </dgm:t>
    </dgm:pt>
    <dgm:pt modelId="{07429297-4CCD-4BEC-A4A7-F694B94B7857}">
      <dgm:prSet/>
      <dgm:spPr/>
      <dgm:t>
        <a:bodyPr/>
        <a:lstStyle/>
        <a:p>
          <a:r>
            <a:rPr lang="el-GR" dirty="0"/>
            <a:t>Μεγαλύτερες ενέργειες</a:t>
          </a:r>
        </a:p>
      </dgm:t>
    </dgm:pt>
    <dgm:pt modelId="{74ED14A3-6F39-4F5F-9216-C9E91F0AF3A8}" type="parTrans" cxnId="{20ED4F32-46B7-459B-86D7-E029DBCB2BEB}">
      <dgm:prSet/>
      <dgm:spPr/>
      <dgm:t>
        <a:bodyPr/>
        <a:lstStyle/>
        <a:p>
          <a:endParaRPr lang="el-GR"/>
        </a:p>
      </dgm:t>
    </dgm:pt>
    <dgm:pt modelId="{54830FD6-EC6B-476C-809E-C63D861E5035}" type="sibTrans" cxnId="{20ED4F32-46B7-459B-86D7-E029DBCB2BEB}">
      <dgm:prSet/>
      <dgm:spPr/>
      <dgm:t>
        <a:bodyPr/>
        <a:lstStyle/>
        <a:p>
          <a:endParaRPr lang="el-GR"/>
        </a:p>
      </dgm:t>
    </dgm:pt>
    <dgm:pt modelId="{3EA69335-5500-454F-9FD0-A3DFE2057879}">
      <dgm:prSet/>
      <dgm:spPr/>
      <dgm:t>
        <a:bodyPr/>
        <a:lstStyle/>
        <a:p>
          <a:r>
            <a:rPr lang="en-US" dirty="0"/>
            <a:t>Flare Driven</a:t>
          </a:r>
          <a:r>
            <a:rPr lang="el-GR" dirty="0"/>
            <a:t> </a:t>
          </a:r>
          <a:r>
            <a:rPr lang="en-US" dirty="0"/>
            <a:t>(</a:t>
          </a:r>
          <a:r>
            <a:rPr lang="el-GR" dirty="0"/>
            <a:t>Μαγνητική Επανασύνδεση)</a:t>
          </a:r>
        </a:p>
      </dgm:t>
    </dgm:pt>
    <dgm:pt modelId="{CA468D27-A8D4-4367-B6EC-10FCC0381D7F}" type="parTrans" cxnId="{FFFFB703-BA19-400A-896C-32419FCAD451}">
      <dgm:prSet/>
      <dgm:spPr/>
      <dgm:t>
        <a:bodyPr/>
        <a:lstStyle/>
        <a:p>
          <a:endParaRPr lang="el-GR"/>
        </a:p>
      </dgm:t>
    </dgm:pt>
    <dgm:pt modelId="{A9B0E6B7-F2BB-4052-8D30-67FEB74E7C80}" type="sibTrans" cxnId="{FFFFB703-BA19-400A-896C-32419FCAD451}">
      <dgm:prSet/>
      <dgm:spPr/>
      <dgm:t>
        <a:bodyPr/>
        <a:lstStyle/>
        <a:p>
          <a:endParaRPr lang="el-GR"/>
        </a:p>
      </dgm:t>
    </dgm:pt>
    <dgm:pt modelId="{DCB0944E-9B5A-45FF-8643-60ADBEF0BE06}">
      <dgm:prSet/>
      <dgm:spPr/>
      <dgm:t>
        <a:bodyPr/>
        <a:lstStyle/>
        <a:p>
          <a:r>
            <a:rPr lang="el-GR"/>
            <a:t>Διάρκεια: Ώρες</a:t>
          </a:r>
          <a:endParaRPr lang="el-GR" dirty="0"/>
        </a:p>
      </dgm:t>
    </dgm:pt>
    <dgm:pt modelId="{5E50388C-A60A-4FC7-B70F-DD5ADE967E41}" type="parTrans" cxnId="{87511936-8B25-4543-B51F-4134CC795FD2}">
      <dgm:prSet/>
      <dgm:spPr/>
      <dgm:t>
        <a:bodyPr/>
        <a:lstStyle/>
        <a:p>
          <a:endParaRPr lang="el-GR"/>
        </a:p>
      </dgm:t>
    </dgm:pt>
    <dgm:pt modelId="{9E9A8237-9B28-494D-9373-CB0E7F0DDDEC}" type="sibTrans" cxnId="{87511936-8B25-4543-B51F-4134CC795FD2}">
      <dgm:prSet/>
      <dgm:spPr/>
      <dgm:t>
        <a:bodyPr/>
        <a:lstStyle/>
        <a:p>
          <a:endParaRPr lang="el-GR"/>
        </a:p>
      </dgm:t>
    </dgm:pt>
    <dgm:pt modelId="{16B6F7D2-5502-4373-B6C1-014731599D1C}">
      <dgm:prSet/>
      <dgm:spPr/>
      <dgm:t>
        <a:bodyPr/>
        <a:lstStyle/>
        <a:p>
          <a:r>
            <a:rPr lang="en-US"/>
            <a:t>He – Rich Events</a:t>
          </a:r>
          <a:endParaRPr lang="el-GR" dirty="0"/>
        </a:p>
      </dgm:t>
    </dgm:pt>
    <dgm:pt modelId="{0BFDC087-3F62-4505-8826-20424859D6EE}" type="parTrans" cxnId="{2DC89B0D-FB71-40AC-BD0E-294549BCA894}">
      <dgm:prSet/>
      <dgm:spPr/>
      <dgm:t>
        <a:bodyPr/>
        <a:lstStyle/>
        <a:p>
          <a:endParaRPr lang="el-GR"/>
        </a:p>
      </dgm:t>
    </dgm:pt>
    <dgm:pt modelId="{E96DC0B0-ADC4-4CFD-BCB9-B229C9E978A4}" type="sibTrans" cxnId="{2DC89B0D-FB71-40AC-BD0E-294549BCA894}">
      <dgm:prSet/>
      <dgm:spPr/>
      <dgm:t>
        <a:bodyPr/>
        <a:lstStyle/>
        <a:p>
          <a:endParaRPr lang="el-GR"/>
        </a:p>
      </dgm:t>
    </dgm:pt>
    <dgm:pt modelId="{B378F682-7065-40C0-B66C-3305DD28A025}">
      <dgm:prSet/>
      <dgm:spPr/>
      <dgm:t>
        <a:bodyPr/>
        <a:lstStyle/>
        <a:p>
          <a:r>
            <a:rPr lang="en-US" dirty="0"/>
            <a:t>Radio bursts: III, V (II)</a:t>
          </a:r>
          <a:endParaRPr lang="el-GR" dirty="0"/>
        </a:p>
      </dgm:t>
    </dgm:pt>
    <dgm:pt modelId="{95C661F9-310A-46A0-AD9A-D5D5BF809454}" type="parTrans" cxnId="{0BEE9183-94EB-446C-B7ED-3A9D6466AFBE}">
      <dgm:prSet/>
      <dgm:spPr/>
      <dgm:t>
        <a:bodyPr/>
        <a:lstStyle/>
        <a:p>
          <a:endParaRPr lang="el-GR"/>
        </a:p>
      </dgm:t>
    </dgm:pt>
    <dgm:pt modelId="{DABC5345-2082-43A9-B97F-481BAE381A17}" type="sibTrans" cxnId="{0BEE9183-94EB-446C-B7ED-3A9D6466AFBE}">
      <dgm:prSet/>
      <dgm:spPr/>
      <dgm:t>
        <a:bodyPr/>
        <a:lstStyle/>
        <a:p>
          <a:endParaRPr lang="el-GR"/>
        </a:p>
      </dgm:t>
    </dgm:pt>
    <dgm:pt modelId="{0E18F158-5C91-44F2-AC44-5ACD75785CB0}" type="pres">
      <dgm:prSet presAssocID="{6FF8C50C-6FFF-4E9F-9CD5-7351393559C5}" presName="Name0" presStyleCnt="0">
        <dgm:presLayoutVars>
          <dgm:dir/>
          <dgm:animLvl val="lvl"/>
          <dgm:resizeHandles val="exact"/>
        </dgm:presLayoutVars>
      </dgm:prSet>
      <dgm:spPr/>
      <dgm:t>
        <a:bodyPr/>
        <a:lstStyle/>
        <a:p>
          <a:endParaRPr lang="en-US"/>
        </a:p>
      </dgm:t>
    </dgm:pt>
    <dgm:pt modelId="{EDF8B242-87CB-460A-A0F4-B58C7C0C5375}" type="pres">
      <dgm:prSet presAssocID="{C457182C-B8C5-47F5-A457-9411BF3C7B39}" presName="composite" presStyleCnt="0"/>
      <dgm:spPr/>
    </dgm:pt>
    <dgm:pt modelId="{C2689E67-E0DB-41CB-8039-057BDDF4DE00}" type="pres">
      <dgm:prSet presAssocID="{C457182C-B8C5-47F5-A457-9411BF3C7B39}" presName="parTx" presStyleLbl="alignNode1" presStyleIdx="0" presStyleCnt="2">
        <dgm:presLayoutVars>
          <dgm:chMax val="0"/>
          <dgm:chPref val="0"/>
          <dgm:bulletEnabled val="1"/>
        </dgm:presLayoutVars>
      </dgm:prSet>
      <dgm:spPr/>
      <dgm:t>
        <a:bodyPr/>
        <a:lstStyle/>
        <a:p>
          <a:endParaRPr lang="en-US"/>
        </a:p>
      </dgm:t>
    </dgm:pt>
    <dgm:pt modelId="{CDAD1C57-A5E2-4E65-85FD-0A1A82AEC7DC}" type="pres">
      <dgm:prSet presAssocID="{C457182C-B8C5-47F5-A457-9411BF3C7B39}" presName="desTx" presStyleLbl="alignAccFollowNode1" presStyleIdx="0" presStyleCnt="2">
        <dgm:presLayoutVars>
          <dgm:bulletEnabled val="1"/>
        </dgm:presLayoutVars>
      </dgm:prSet>
      <dgm:spPr/>
      <dgm:t>
        <a:bodyPr/>
        <a:lstStyle/>
        <a:p>
          <a:endParaRPr lang="en-US"/>
        </a:p>
      </dgm:t>
    </dgm:pt>
    <dgm:pt modelId="{6FF59E82-3545-447B-AEFD-86D83C59A3E6}" type="pres">
      <dgm:prSet presAssocID="{28F9E429-50F5-4BA9-9F11-5C11F49CCEC0}" presName="space" presStyleCnt="0"/>
      <dgm:spPr/>
    </dgm:pt>
    <dgm:pt modelId="{E613DDE0-6CF5-42C4-B6FA-07DCED5A8D1D}" type="pres">
      <dgm:prSet presAssocID="{ADD8A40D-18B1-4C05-BB91-1C400FF1EE49}" presName="composite" presStyleCnt="0"/>
      <dgm:spPr/>
    </dgm:pt>
    <dgm:pt modelId="{FAC3072E-C5DD-4DBF-8A1C-12ACC6C07EBC}" type="pres">
      <dgm:prSet presAssocID="{ADD8A40D-18B1-4C05-BB91-1C400FF1EE49}" presName="parTx" presStyleLbl="alignNode1" presStyleIdx="1" presStyleCnt="2" custLinFactNeighborX="1">
        <dgm:presLayoutVars>
          <dgm:chMax val="0"/>
          <dgm:chPref val="0"/>
          <dgm:bulletEnabled val="1"/>
        </dgm:presLayoutVars>
      </dgm:prSet>
      <dgm:spPr/>
      <dgm:t>
        <a:bodyPr/>
        <a:lstStyle/>
        <a:p>
          <a:endParaRPr lang="en-US"/>
        </a:p>
      </dgm:t>
    </dgm:pt>
    <dgm:pt modelId="{FB64DBA6-B8E3-46BF-A3D8-F63E255C7A8C}" type="pres">
      <dgm:prSet presAssocID="{ADD8A40D-18B1-4C05-BB91-1C400FF1EE49}" presName="desTx" presStyleLbl="alignAccFollowNode1" presStyleIdx="1" presStyleCnt="2">
        <dgm:presLayoutVars>
          <dgm:bulletEnabled val="1"/>
        </dgm:presLayoutVars>
      </dgm:prSet>
      <dgm:spPr/>
      <dgm:t>
        <a:bodyPr/>
        <a:lstStyle/>
        <a:p>
          <a:endParaRPr lang="en-US"/>
        </a:p>
      </dgm:t>
    </dgm:pt>
  </dgm:ptLst>
  <dgm:cxnLst>
    <dgm:cxn modelId="{3A6E7028-F12E-42ED-860F-2FFC8AC6131F}" srcId="{C457182C-B8C5-47F5-A457-9411BF3C7B39}" destId="{4FA7A68C-315E-4755-8332-3FCD9049625F}" srcOrd="0" destOrd="0" parTransId="{B82AE8E6-8F5F-4A2E-B7DA-E110AB128CDB}" sibTransId="{F7A00461-0679-4338-89A4-6D4D90118601}"/>
    <dgm:cxn modelId="{F805A5F2-E596-4E21-81A8-14E9FD0BE37B}" type="presOf" srcId="{07429297-4CCD-4BEC-A4A7-F694B94B7857}" destId="{FB64DBA6-B8E3-46BF-A3D8-F63E255C7A8C}" srcOrd="0" destOrd="4" presId="urn:microsoft.com/office/officeart/2005/8/layout/hList1"/>
    <dgm:cxn modelId="{2DC89B0D-FB71-40AC-BD0E-294549BCA894}" srcId="{C457182C-B8C5-47F5-A457-9411BF3C7B39}" destId="{16B6F7D2-5502-4373-B6C1-014731599D1C}" srcOrd="3" destOrd="0" parTransId="{0BFDC087-3F62-4505-8826-20424859D6EE}" sibTransId="{E96DC0B0-ADC4-4CFD-BCB9-B229C9E978A4}"/>
    <dgm:cxn modelId="{74AC3FFD-BD60-4725-BF58-09F7B0D27F5B}" srcId="{ADD8A40D-18B1-4C05-BB91-1C400FF1EE49}" destId="{A22721E6-0396-42CE-BBC5-CD3C5FE2CA04}" srcOrd="0" destOrd="0" parTransId="{D5FFEDA0-FBFB-4B77-8143-F9BF1327C0DD}" sibTransId="{60545D7A-EED9-4967-8170-C5D635EEA352}"/>
    <dgm:cxn modelId="{F7B9D0CF-2571-401C-99E3-3985B2CDEAB3}" type="presOf" srcId="{B7B8D483-83F3-47B3-BB92-0B0F146E1D59}" destId="{FB64DBA6-B8E3-46BF-A3D8-F63E255C7A8C}" srcOrd="0" destOrd="2" presId="urn:microsoft.com/office/officeart/2005/8/layout/hList1"/>
    <dgm:cxn modelId="{90AE8CC2-313E-4AD8-B11A-A1B43927139B}" srcId="{6FF8C50C-6FFF-4E9F-9CD5-7351393559C5}" destId="{ADD8A40D-18B1-4C05-BB91-1C400FF1EE49}" srcOrd="1" destOrd="0" parTransId="{BBCFEEC7-3A2A-4654-BBE0-F4ABC1154D0D}" sibTransId="{8813A872-1A0E-4070-AF2A-541955D78146}"/>
    <dgm:cxn modelId="{0BEE9183-94EB-446C-B7ED-3A9D6466AFBE}" srcId="{C457182C-B8C5-47F5-A457-9411BF3C7B39}" destId="{B378F682-7065-40C0-B66C-3305DD28A025}" srcOrd="4" destOrd="0" parTransId="{95C661F9-310A-46A0-AD9A-D5D5BF809454}" sibTransId="{DABC5345-2082-43A9-B97F-481BAE381A17}"/>
    <dgm:cxn modelId="{5BFE1345-891A-4F55-BE10-9839BD48B1C5}" type="presOf" srcId="{4FA7A68C-315E-4755-8332-3FCD9049625F}" destId="{CDAD1C57-A5E2-4E65-85FD-0A1A82AEC7DC}" srcOrd="0" destOrd="0" presId="urn:microsoft.com/office/officeart/2005/8/layout/hList1"/>
    <dgm:cxn modelId="{5DB1C9C8-5826-41D2-BA0B-3B177B26B2F6}" type="presOf" srcId="{A22721E6-0396-42CE-BBC5-CD3C5FE2CA04}" destId="{FB64DBA6-B8E3-46BF-A3D8-F63E255C7A8C}" srcOrd="0" destOrd="0" presId="urn:microsoft.com/office/officeart/2005/8/layout/hList1"/>
    <dgm:cxn modelId="{7A1868CE-71D6-4045-911E-2E825C0982F3}" type="presOf" srcId="{0541F5C7-BC93-4AF5-AF54-7C3CAA00985E}" destId="{FB64DBA6-B8E3-46BF-A3D8-F63E255C7A8C}" srcOrd="0" destOrd="3" presId="urn:microsoft.com/office/officeart/2005/8/layout/hList1"/>
    <dgm:cxn modelId="{95429D91-7917-45C9-8ACD-242AE7FFDE1C}" type="presOf" srcId="{3EA69335-5500-454F-9FD0-A3DFE2057879}" destId="{CDAD1C57-A5E2-4E65-85FD-0A1A82AEC7DC}" srcOrd="0" destOrd="1" presId="urn:microsoft.com/office/officeart/2005/8/layout/hList1"/>
    <dgm:cxn modelId="{157EABC7-2769-4273-B917-05EE76279AC0}" type="presOf" srcId="{16B6F7D2-5502-4373-B6C1-014731599D1C}" destId="{CDAD1C57-A5E2-4E65-85FD-0A1A82AEC7DC}" srcOrd="0" destOrd="3" presId="urn:microsoft.com/office/officeart/2005/8/layout/hList1"/>
    <dgm:cxn modelId="{70E43876-4AA4-4CDA-8653-4CA0C463DD89}" type="presOf" srcId="{6FF8C50C-6FFF-4E9F-9CD5-7351393559C5}" destId="{0E18F158-5C91-44F2-AC44-5ACD75785CB0}" srcOrd="0" destOrd="0" presId="urn:microsoft.com/office/officeart/2005/8/layout/hList1"/>
    <dgm:cxn modelId="{87511936-8B25-4543-B51F-4134CC795FD2}" srcId="{C457182C-B8C5-47F5-A457-9411BF3C7B39}" destId="{DCB0944E-9B5A-45FF-8643-60ADBEF0BE06}" srcOrd="2" destOrd="0" parTransId="{5E50388C-A60A-4FC7-B70F-DD5ADE967E41}" sibTransId="{9E9A8237-9B28-494D-9373-CB0E7F0DDDEC}"/>
    <dgm:cxn modelId="{E25AD6B4-8DA2-42B0-919E-0A91F74D775A}" type="presOf" srcId="{ADD8A40D-18B1-4C05-BB91-1C400FF1EE49}" destId="{FAC3072E-C5DD-4DBF-8A1C-12ACC6C07EBC}" srcOrd="0" destOrd="0" presId="urn:microsoft.com/office/officeart/2005/8/layout/hList1"/>
    <dgm:cxn modelId="{20ED4F32-46B7-459B-86D7-E029DBCB2BEB}" srcId="{ADD8A40D-18B1-4C05-BB91-1C400FF1EE49}" destId="{07429297-4CCD-4BEC-A4A7-F694B94B7857}" srcOrd="4" destOrd="0" parTransId="{74ED14A3-6F39-4F5F-9216-C9E91F0AF3A8}" sibTransId="{54830FD6-EC6B-476C-809E-C63D861E5035}"/>
    <dgm:cxn modelId="{9DADD6D0-551D-4C59-A5B7-D6471767D021}" srcId="{6FF8C50C-6FFF-4E9F-9CD5-7351393559C5}" destId="{C457182C-B8C5-47F5-A457-9411BF3C7B39}" srcOrd="0" destOrd="0" parTransId="{FB209FFC-A177-4E39-9D0A-C7981CAF5D47}" sibTransId="{28F9E429-50F5-4BA9-9F11-5C11F49CCEC0}"/>
    <dgm:cxn modelId="{AA0CD70C-6839-4D53-A3F5-9BB8D710E98B}" srcId="{ADD8A40D-18B1-4C05-BB91-1C400FF1EE49}" destId="{F17F1120-BE07-4935-8706-3E759ABEDD6D}" srcOrd="1" destOrd="0" parTransId="{ECD0EF1A-D065-4DA0-9563-A7FC6FC371A4}" sibTransId="{7ABCBEDE-00B5-46A1-98EA-1969F141CBD0}"/>
    <dgm:cxn modelId="{6B4CC853-0EDE-467A-BBE4-E24685051593}" type="presOf" srcId="{B378F682-7065-40C0-B66C-3305DD28A025}" destId="{CDAD1C57-A5E2-4E65-85FD-0A1A82AEC7DC}" srcOrd="0" destOrd="4" presId="urn:microsoft.com/office/officeart/2005/8/layout/hList1"/>
    <dgm:cxn modelId="{03927C44-4C8C-4B28-9B26-A57C122D0F71}" type="presOf" srcId="{F17F1120-BE07-4935-8706-3E759ABEDD6D}" destId="{FB64DBA6-B8E3-46BF-A3D8-F63E255C7A8C}" srcOrd="0" destOrd="1" presId="urn:microsoft.com/office/officeart/2005/8/layout/hList1"/>
    <dgm:cxn modelId="{FFFFB703-BA19-400A-896C-32419FCAD451}" srcId="{C457182C-B8C5-47F5-A457-9411BF3C7B39}" destId="{3EA69335-5500-454F-9FD0-A3DFE2057879}" srcOrd="1" destOrd="0" parTransId="{CA468D27-A8D4-4367-B6EC-10FCC0381D7F}" sibTransId="{A9B0E6B7-F2BB-4052-8D30-67FEB74E7C80}"/>
    <dgm:cxn modelId="{9D25C2F4-EF4F-4AF7-8B4A-A16519CEC144}" srcId="{ADD8A40D-18B1-4C05-BB91-1C400FF1EE49}" destId="{0541F5C7-BC93-4AF5-AF54-7C3CAA00985E}" srcOrd="3" destOrd="0" parTransId="{6A2B95B9-3D3F-49FC-8F49-24F119DE4E13}" sibTransId="{990CE508-CF75-47EE-88BE-07C6DFC051FA}"/>
    <dgm:cxn modelId="{465B71A1-009A-4FD5-AB89-2CEC42AB2FB0}" srcId="{ADD8A40D-18B1-4C05-BB91-1C400FF1EE49}" destId="{B7B8D483-83F3-47B3-BB92-0B0F146E1D59}" srcOrd="2" destOrd="0" parTransId="{E9A84E20-934E-4D97-BF3D-80E589E8CBCA}" sibTransId="{E3A4B495-4F11-4C40-B96A-F8994A37207C}"/>
    <dgm:cxn modelId="{DDA65443-ACF7-4CEF-877A-B59C18D38907}" type="presOf" srcId="{C457182C-B8C5-47F5-A457-9411BF3C7B39}" destId="{C2689E67-E0DB-41CB-8039-057BDDF4DE00}" srcOrd="0" destOrd="0" presId="urn:microsoft.com/office/officeart/2005/8/layout/hList1"/>
    <dgm:cxn modelId="{935E56C5-9F06-43A5-8287-0B7B56AB3FFC}" type="presOf" srcId="{DCB0944E-9B5A-45FF-8643-60ADBEF0BE06}" destId="{CDAD1C57-A5E2-4E65-85FD-0A1A82AEC7DC}" srcOrd="0" destOrd="2" presId="urn:microsoft.com/office/officeart/2005/8/layout/hList1"/>
    <dgm:cxn modelId="{80836FA5-91AC-4711-BDFC-578E4C0D969A}" type="presParOf" srcId="{0E18F158-5C91-44F2-AC44-5ACD75785CB0}" destId="{EDF8B242-87CB-460A-A0F4-B58C7C0C5375}" srcOrd="0" destOrd="0" presId="urn:microsoft.com/office/officeart/2005/8/layout/hList1"/>
    <dgm:cxn modelId="{AC331F9C-1B39-4298-BF69-977A3AFE10F7}" type="presParOf" srcId="{EDF8B242-87CB-460A-A0F4-B58C7C0C5375}" destId="{C2689E67-E0DB-41CB-8039-057BDDF4DE00}" srcOrd="0" destOrd="0" presId="urn:microsoft.com/office/officeart/2005/8/layout/hList1"/>
    <dgm:cxn modelId="{47371B70-1E57-48ED-B5CB-8DCBA2917A40}" type="presParOf" srcId="{EDF8B242-87CB-460A-A0F4-B58C7C0C5375}" destId="{CDAD1C57-A5E2-4E65-85FD-0A1A82AEC7DC}" srcOrd="1" destOrd="0" presId="urn:microsoft.com/office/officeart/2005/8/layout/hList1"/>
    <dgm:cxn modelId="{5D75BE05-84EB-4375-BE33-198A365EB958}" type="presParOf" srcId="{0E18F158-5C91-44F2-AC44-5ACD75785CB0}" destId="{6FF59E82-3545-447B-AEFD-86D83C59A3E6}" srcOrd="1" destOrd="0" presId="urn:microsoft.com/office/officeart/2005/8/layout/hList1"/>
    <dgm:cxn modelId="{E7074D44-B03D-4547-912C-15D70136C7E4}" type="presParOf" srcId="{0E18F158-5C91-44F2-AC44-5ACD75785CB0}" destId="{E613DDE0-6CF5-42C4-B6FA-07DCED5A8D1D}" srcOrd="2" destOrd="0" presId="urn:microsoft.com/office/officeart/2005/8/layout/hList1"/>
    <dgm:cxn modelId="{AFB50590-56E9-4F52-B571-272B2DF20087}" type="presParOf" srcId="{E613DDE0-6CF5-42C4-B6FA-07DCED5A8D1D}" destId="{FAC3072E-C5DD-4DBF-8A1C-12ACC6C07EBC}" srcOrd="0" destOrd="0" presId="urn:microsoft.com/office/officeart/2005/8/layout/hList1"/>
    <dgm:cxn modelId="{2E7C505A-58E3-4BB5-A077-04EECB299019}" type="presParOf" srcId="{E613DDE0-6CF5-42C4-B6FA-07DCED5A8D1D}" destId="{FB64DBA6-B8E3-46BF-A3D8-F63E255C7A8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B18D31-2453-44CF-83F6-410CCC8E78FE}" type="doc">
      <dgm:prSet loTypeId="urn:microsoft.com/office/officeart/2005/8/layout/hList1" loCatId="list" qsTypeId="urn:microsoft.com/office/officeart/2005/8/quickstyle/simple3" qsCatId="simple" csTypeId="urn:microsoft.com/office/officeart/2005/8/colors/accent3_2" csCatId="accent3" phldr="1"/>
      <dgm:spPr/>
      <dgm:t>
        <a:bodyPr/>
        <a:lstStyle/>
        <a:p>
          <a:endParaRPr lang="el-GR"/>
        </a:p>
      </dgm:t>
    </dgm:pt>
    <dgm:pt modelId="{29FB0CD2-6FC0-42CC-A6BA-D6166600F276}">
      <dgm:prSet phldrT="[Κείμενο]" custT="1"/>
      <dgm:spPr/>
      <dgm:t>
        <a:bodyPr/>
        <a:lstStyle/>
        <a:p>
          <a:r>
            <a:rPr lang="en-US" sz="2200" dirty="0"/>
            <a:t>Single Event</a:t>
          </a:r>
          <a:r>
            <a:rPr lang="el-GR" sz="2200" dirty="0"/>
            <a:t> </a:t>
          </a:r>
          <a:r>
            <a:rPr lang="en-US" sz="2200" dirty="0"/>
            <a:t>Upsets (SEUs)</a:t>
          </a:r>
          <a:endParaRPr lang="el-GR" sz="2200" dirty="0"/>
        </a:p>
      </dgm:t>
    </dgm:pt>
    <dgm:pt modelId="{E2C28577-67ED-4EC9-BFD9-5545B2909CE8}" type="parTrans" cxnId="{63612F07-F4EA-4244-99EC-2E9FDE995955}">
      <dgm:prSet/>
      <dgm:spPr/>
      <dgm:t>
        <a:bodyPr/>
        <a:lstStyle/>
        <a:p>
          <a:endParaRPr lang="el-GR" sz="2200"/>
        </a:p>
      </dgm:t>
    </dgm:pt>
    <dgm:pt modelId="{4FEE7B2E-F565-48FD-A5F6-DED8A1F555BF}" type="sibTrans" cxnId="{63612F07-F4EA-4244-99EC-2E9FDE995955}">
      <dgm:prSet/>
      <dgm:spPr/>
      <dgm:t>
        <a:bodyPr/>
        <a:lstStyle/>
        <a:p>
          <a:endParaRPr lang="el-GR" sz="2200"/>
        </a:p>
      </dgm:t>
    </dgm:pt>
    <dgm:pt modelId="{86F7069C-0A48-4240-B8F8-35F5DF8F1E5C}">
      <dgm:prSet phldrT="[Κείμενο]" custT="1"/>
      <dgm:spPr/>
      <dgm:t>
        <a:bodyPr/>
        <a:lstStyle/>
        <a:p>
          <a:r>
            <a:rPr lang="el-GR" sz="2200" dirty="0"/>
            <a:t>Αιτία: Ιονισμένο σωμάτιο</a:t>
          </a:r>
        </a:p>
      </dgm:t>
    </dgm:pt>
    <dgm:pt modelId="{469F51A8-5B07-4F64-A4AD-7D4C326A253A}" type="parTrans" cxnId="{C6D05432-FA3A-4625-B7C5-8166A8854FC1}">
      <dgm:prSet/>
      <dgm:spPr/>
      <dgm:t>
        <a:bodyPr/>
        <a:lstStyle/>
        <a:p>
          <a:endParaRPr lang="el-GR" sz="2200"/>
        </a:p>
      </dgm:t>
    </dgm:pt>
    <dgm:pt modelId="{F8195E56-175A-4190-AEDE-485B4AE556D7}" type="sibTrans" cxnId="{C6D05432-FA3A-4625-B7C5-8166A8854FC1}">
      <dgm:prSet/>
      <dgm:spPr/>
      <dgm:t>
        <a:bodyPr/>
        <a:lstStyle/>
        <a:p>
          <a:endParaRPr lang="el-GR" sz="2200"/>
        </a:p>
      </dgm:t>
    </dgm:pt>
    <dgm:pt modelId="{CBC57A95-F7D7-4877-89C1-DE4BE054B016}">
      <dgm:prSet phldrT="[Κείμενο]" custT="1"/>
      <dgm:spPr/>
      <dgm:t>
        <a:bodyPr/>
        <a:lstStyle/>
        <a:p>
          <a:r>
            <a:rPr lang="el-GR" sz="2200" dirty="0"/>
            <a:t>Δεν υπάρχουν μόνιμες καταστροφές στον εξοπλισμό</a:t>
          </a:r>
        </a:p>
      </dgm:t>
    </dgm:pt>
    <dgm:pt modelId="{859F594B-696A-4718-9556-16E99625E5DD}" type="parTrans" cxnId="{B0AAAAAD-174B-40A4-8F34-F53D8556572D}">
      <dgm:prSet/>
      <dgm:spPr/>
      <dgm:t>
        <a:bodyPr/>
        <a:lstStyle/>
        <a:p>
          <a:endParaRPr lang="el-GR" sz="2200"/>
        </a:p>
      </dgm:t>
    </dgm:pt>
    <dgm:pt modelId="{960FDE92-94A7-4577-A6B8-37EFF6A86C41}" type="sibTrans" cxnId="{B0AAAAAD-174B-40A4-8F34-F53D8556572D}">
      <dgm:prSet/>
      <dgm:spPr/>
      <dgm:t>
        <a:bodyPr/>
        <a:lstStyle/>
        <a:p>
          <a:endParaRPr lang="el-GR" sz="2200"/>
        </a:p>
      </dgm:t>
    </dgm:pt>
    <dgm:pt modelId="{4675B327-4DFD-45F2-8479-3C301C501464}">
      <dgm:prSet phldrT="[Κείμενο]" custT="1"/>
      <dgm:spPr/>
      <dgm:t>
        <a:bodyPr/>
        <a:lstStyle/>
        <a:p>
          <a:r>
            <a:rPr lang="en-US" sz="2200" dirty="0"/>
            <a:t>Single Events Latchup (SEL)</a:t>
          </a:r>
          <a:endParaRPr lang="el-GR" sz="2200" dirty="0"/>
        </a:p>
      </dgm:t>
    </dgm:pt>
    <dgm:pt modelId="{CB09B786-6271-4C77-8045-716442432F05}" type="parTrans" cxnId="{B50F4E81-BF9B-4EC5-8662-6DF57D0D4B66}">
      <dgm:prSet/>
      <dgm:spPr/>
      <dgm:t>
        <a:bodyPr/>
        <a:lstStyle/>
        <a:p>
          <a:endParaRPr lang="el-GR" sz="2200"/>
        </a:p>
      </dgm:t>
    </dgm:pt>
    <dgm:pt modelId="{4D4FA8F1-D8F4-4B34-B900-B143211CC519}" type="sibTrans" cxnId="{B50F4E81-BF9B-4EC5-8662-6DF57D0D4B66}">
      <dgm:prSet/>
      <dgm:spPr/>
      <dgm:t>
        <a:bodyPr/>
        <a:lstStyle/>
        <a:p>
          <a:endParaRPr lang="el-GR" sz="2200"/>
        </a:p>
      </dgm:t>
    </dgm:pt>
    <dgm:pt modelId="{D050A903-CDC7-4869-B5B6-9F9CFE8D5435}">
      <dgm:prSet phldrT="[Κείμενο]" custT="1"/>
      <dgm:spPr/>
      <dgm:t>
        <a:bodyPr/>
        <a:lstStyle/>
        <a:p>
          <a:r>
            <a:rPr lang="el-GR" sz="2200" dirty="0"/>
            <a:t>Αποτέλεσμα των </a:t>
          </a:r>
          <a:r>
            <a:rPr lang="en-US" sz="2200" dirty="0"/>
            <a:t>SEUs</a:t>
          </a:r>
          <a:endParaRPr lang="el-GR" sz="2200" dirty="0"/>
        </a:p>
      </dgm:t>
    </dgm:pt>
    <dgm:pt modelId="{9D3846D0-D47A-456A-9517-2E991C4B415C}" type="parTrans" cxnId="{566675DD-39CE-4DE3-8127-BC73560AB31E}">
      <dgm:prSet/>
      <dgm:spPr/>
      <dgm:t>
        <a:bodyPr/>
        <a:lstStyle/>
        <a:p>
          <a:endParaRPr lang="el-GR" sz="2200"/>
        </a:p>
      </dgm:t>
    </dgm:pt>
    <dgm:pt modelId="{E3E3B98C-79D9-47ED-A7D5-C3314B7ACA8A}" type="sibTrans" cxnId="{566675DD-39CE-4DE3-8127-BC73560AB31E}">
      <dgm:prSet/>
      <dgm:spPr/>
      <dgm:t>
        <a:bodyPr/>
        <a:lstStyle/>
        <a:p>
          <a:endParaRPr lang="el-GR" sz="2200"/>
        </a:p>
      </dgm:t>
    </dgm:pt>
    <dgm:pt modelId="{E6BB6375-E78A-4D9D-81A6-E856AA061C98}">
      <dgm:prSet phldrT="[Κείμενο]" custT="1"/>
      <dgm:spPr/>
      <dgm:t>
        <a:bodyPr/>
        <a:lstStyle/>
        <a:p>
          <a:r>
            <a:rPr lang="el-GR" sz="2200" dirty="0"/>
            <a:t>Μπορούν να έχουν μόνιμες καταστροφές</a:t>
          </a:r>
        </a:p>
      </dgm:t>
    </dgm:pt>
    <dgm:pt modelId="{2ED966F9-22DD-4AF1-AF64-D618EEC45000}" type="parTrans" cxnId="{384338A3-2472-4B31-909F-EA77167D84E6}">
      <dgm:prSet/>
      <dgm:spPr/>
      <dgm:t>
        <a:bodyPr/>
        <a:lstStyle/>
        <a:p>
          <a:endParaRPr lang="el-GR" sz="2200"/>
        </a:p>
      </dgm:t>
    </dgm:pt>
    <dgm:pt modelId="{5DB84465-D91C-4477-9B9C-E4C494B236FB}" type="sibTrans" cxnId="{384338A3-2472-4B31-909F-EA77167D84E6}">
      <dgm:prSet/>
      <dgm:spPr/>
      <dgm:t>
        <a:bodyPr/>
        <a:lstStyle/>
        <a:p>
          <a:endParaRPr lang="el-GR" sz="2200"/>
        </a:p>
      </dgm:t>
    </dgm:pt>
    <mc:AlternateContent xmlns:mc="http://schemas.openxmlformats.org/markup-compatibility/2006" xmlns:a14="http://schemas.microsoft.com/office/drawing/2010/main">
      <mc:Choice Requires="a14">
        <dgm:pt modelId="{01338CF3-02F6-43DA-AA28-11E55B06A3F7}">
          <dgm:prSet phldrT="[Κείμενο]" custT="1"/>
          <dgm:spPr/>
          <dgm:t>
            <a:bodyPr/>
            <a:lstStyle/>
            <a:p>
              <a:r>
                <a:rPr lang="el-GR" sz="2200" dirty="0"/>
                <a:t>Περιοδική εμφάνιση σε κυκλώματα υποστήριξης</a:t>
              </a:r>
              <a:r>
                <a:rPr lang="en-US" sz="2200" dirty="0"/>
                <a:t> </a:t>
              </a:r>
              <a:r>
                <a:rPr lang="el-GR" sz="2200" dirty="0"/>
                <a:t>ή ως </a:t>
              </a:r>
              <a:r>
                <a:rPr lang="en-US" sz="2200" dirty="0"/>
                <a:t>Bit flips</a:t>
              </a:r>
              <a:r>
                <a:rPr lang="el-GR" sz="2200" dirty="0"/>
                <a:t> στη μνήμη</a:t>
              </a:r>
              <a:r>
                <a:rPr lang="en-US" sz="2200" dirty="0"/>
                <a:t>    </a:t>
              </a:r>
              <a:r>
                <a:rPr lang="el-GR" sz="2200" dirty="0"/>
                <a:t>(</a:t>
              </a:r>
              <a14:m>
                <m:oMath xmlns:m="http://schemas.openxmlformats.org/officeDocument/2006/math">
                  <m:r>
                    <a:rPr lang="en-US" sz="2200" b="0" i="0" smtClean="0">
                      <a:latin typeface="Cambria Math" panose="02040503050406030204" pitchFamily="18" charset="0"/>
                      <a:ea typeface="Cambria Math" panose="02040503050406030204" pitchFamily="18" charset="0"/>
                    </a:rPr>
                    <m:t>0</m:t>
                  </m:r>
                  <m:r>
                    <a:rPr lang="en-US" sz="2200" b="0" i="1" smtClean="0">
                      <a:latin typeface="Cambria Math" panose="02040503050406030204" pitchFamily="18" charset="0"/>
                      <a:ea typeface="Cambria Math" panose="02040503050406030204" pitchFamily="18" charset="0"/>
                    </a:rPr>
                    <m:t>⟷1</m:t>
                  </m:r>
                </m:oMath>
              </a14:m>
              <a:r>
                <a:rPr lang="en-US" sz="2200" dirty="0"/>
                <a:t>).</a:t>
              </a:r>
              <a:endParaRPr lang="el-GR" sz="2200" dirty="0"/>
            </a:p>
          </dgm:t>
        </dgm:pt>
      </mc:Choice>
      <mc:Fallback xmlns="">
        <dgm:pt modelId="{01338CF3-02F6-43DA-AA28-11E55B06A3F7}">
          <dgm:prSet phldrT="[Κείμενο]" custT="1"/>
          <dgm:spPr/>
          <dgm:t>
            <a:bodyPr/>
            <a:lstStyle/>
            <a:p>
              <a:r>
                <a:rPr lang="el-GR" sz="2200" dirty="0"/>
                <a:t>Περιοδική εμφάνιση σε κυκλώματα υποστήριξης</a:t>
              </a:r>
              <a:r>
                <a:rPr lang="en-US" sz="2200" dirty="0"/>
                <a:t> </a:t>
              </a:r>
              <a:r>
                <a:rPr lang="el-GR" sz="2200" dirty="0"/>
                <a:t>ή ως </a:t>
              </a:r>
              <a:r>
                <a:rPr lang="en-US" sz="2200" dirty="0"/>
                <a:t>Bit flips</a:t>
              </a:r>
              <a:r>
                <a:rPr lang="el-GR" sz="2200" dirty="0"/>
                <a:t> στη μνήμη</a:t>
              </a:r>
              <a:r>
                <a:rPr lang="en-US" sz="2200" dirty="0"/>
                <a:t>    </a:t>
              </a:r>
              <a:r>
                <a:rPr lang="el-GR" sz="2200" dirty="0"/>
                <a:t>(</a:t>
              </a:r>
              <a:r>
                <a:rPr lang="en-US" sz="2200" b="0" i="0">
                  <a:latin typeface="Cambria Math" panose="02040503050406030204" pitchFamily="18" charset="0"/>
                  <a:ea typeface="Cambria Math" panose="02040503050406030204" pitchFamily="18" charset="0"/>
                </a:rPr>
                <a:t>0⟷1</a:t>
              </a:r>
              <a:r>
                <a:rPr lang="en-US" sz="2200" dirty="0"/>
                <a:t>).</a:t>
              </a:r>
              <a:endParaRPr lang="el-GR" sz="2200" dirty="0"/>
            </a:p>
          </dgm:t>
        </dgm:pt>
      </mc:Fallback>
    </mc:AlternateContent>
    <dgm:pt modelId="{13340304-8707-4CCE-8425-65FE87248612}" type="parTrans" cxnId="{280CC5A8-BC67-4779-A175-9CA430D887C6}">
      <dgm:prSet/>
      <dgm:spPr/>
      <dgm:t>
        <a:bodyPr/>
        <a:lstStyle/>
        <a:p>
          <a:endParaRPr lang="el-GR" sz="2200"/>
        </a:p>
      </dgm:t>
    </dgm:pt>
    <dgm:pt modelId="{4BCE1698-A249-4D94-AB12-E2C7A1FA8922}" type="sibTrans" cxnId="{280CC5A8-BC67-4779-A175-9CA430D887C6}">
      <dgm:prSet/>
      <dgm:spPr/>
      <dgm:t>
        <a:bodyPr/>
        <a:lstStyle/>
        <a:p>
          <a:endParaRPr lang="el-GR" sz="2200"/>
        </a:p>
      </dgm:t>
    </dgm:pt>
    <dgm:pt modelId="{72B347A9-0E8F-45A2-92B4-04CF687D4B54}">
      <dgm:prSet phldrT="[Κείμενο]" custT="1"/>
      <dgm:spPr/>
      <dgm:t>
        <a:bodyPr/>
        <a:lstStyle/>
        <a:p>
          <a:r>
            <a:rPr lang="el-GR" sz="2200" dirty="0"/>
            <a:t>Τα αποτελέσματα ονομάζονται </a:t>
          </a:r>
          <a:r>
            <a:rPr lang="en-US" sz="2200" dirty="0"/>
            <a:t>“Soft Error”</a:t>
          </a:r>
          <a:r>
            <a:rPr lang="el-GR" sz="2200" dirty="0"/>
            <a:t> </a:t>
          </a:r>
        </a:p>
      </dgm:t>
    </dgm:pt>
    <dgm:pt modelId="{A2E45F39-6046-43F3-B440-D4CD2424AE9D}" type="parTrans" cxnId="{13F62C75-CAE3-4CB4-9602-7F3E0688F5F2}">
      <dgm:prSet/>
      <dgm:spPr/>
      <dgm:t>
        <a:bodyPr/>
        <a:lstStyle/>
        <a:p>
          <a:endParaRPr lang="el-GR" sz="2200"/>
        </a:p>
      </dgm:t>
    </dgm:pt>
    <dgm:pt modelId="{12C7EE5B-CDEC-4DCE-AA6B-C3D5B573661F}" type="sibTrans" cxnId="{13F62C75-CAE3-4CB4-9602-7F3E0688F5F2}">
      <dgm:prSet/>
      <dgm:spPr/>
      <dgm:t>
        <a:bodyPr/>
        <a:lstStyle/>
        <a:p>
          <a:endParaRPr lang="el-GR" sz="2200"/>
        </a:p>
      </dgm:t>
    </dgm:pt>
    <dgm:pt modelId="{AE6F8161-6EA3-4913-906B-FD507EFAB680}">
      <dgm:prSet phldrT="[Κείμενο]" custT="1"/>
      <dgm:spPr/>
      <dgm:t>
        <a:bodyPr/>
        <a:lstStyle/>
        <a:p>
          <a:r>
            <a:rPr lang="el-GR" sz="2200" dirty="0"/>
            <a:t>Πρακτικά είναι βραχυκυκλώματα</a:t>
          </a:r>
        </a:p>
      </dgm:t>
    </dgm:pt>
    <dgm:pt modelId="{183401E3-792C-4A4E-8B90-387C7390297F}" type="parTrans" cxnId="{1166AA39-1D90-4C19-B994-0061250DF810}">
      <dgm:prSet/>
      <dgm:spPr/>
      <dgm:t>
        <a:bodyPr/>
        <a:lstStyle/>
        <a:p>
          <a:endParaRPr lang="el-GR" sz="2200"/>
        </a:p>
      </dgm:t>
    </dgm:pt>
    <dgm:pt modelId="{42685331-B510-40C3-AE4F-E4785307551F}" type="sibTrans" cxnId="{1166AA39-1D90-4C19-B994-0061250DF810}">
      <dgm:prSet/>
      <dgm:spPr/>
      <dgm:t>
        <a:bodyPr/>
        <a:lstStyle/>
        <a:p>
          <a:endParaRPr lang="el-GR" sz="2200"/>
        </a:p>
      </dgm:t>
    </dgm:pt>
    <dgm:pt modelId="{80871DF9-F28B-43CC-B7A3-F00AFA7CAF2F}">
      <dgm:prSet phldrT="[Κείμενο]" custT="1"/>
      <dgm:spPr/>
      <dgm:t>
        <a:bodyPr/>
        <a:lstStyle/>
        <a:p>
          <a:endParaRPr lang="el-GR" sz="2200" dirty="0"/>
        </a:p>
      </dgm:t>
    </dgm:pt>
    <dgm:pt modelId="{14F62675-952C-490A-B237-5AD60E7AC9F9}" type="parTrans" cxnId="{0C3787A0-ED98-47A7-8A23-C3952BFCE226}">
      <dgm:prSet/>
      <dgm:spPr/>
      <dgm:t>
        <a:bodyPr/>
        <a:lstStyle/>
        <a:p>
          <a:endParaRPr lang="el-GR" sz="2200"/>
        </a:p>
      </dgm:t>
    </dgm:pt>
    <dgm:pt modelId="{E2D3185A-2AED-435A-8969-245169EF9A04}" type="sibTrans" cxnId="{0C3787A0-ED98-47A7-8A23-C3952BFCE226}">
      <dgm:prSet/>
      <dgm:spPr/>
      <dgm:t>
        <a:bodyPr/>
        <a:lstStyle/>
        <a:p>
          <a:endParaRPr lang="el-GR" sz="2200"/>
        </a:p>
      </dgm:t>
    </dgm:pt>
    <dgm:pt modelId="{519B2EA9-8A4C-4C93-BEAF-CAAACD15EFB1}">
      <dgm:prSet phldrT="[Κείμενο]" custT="1"/>
      <dgm:spPr/>
      <dgm:t>
        <a:bodyPr/>
        <a:lstStyle/>
        <a:p>
          <a:r>
            <a:rPr lang="el-GR" sz="2200" dirty="0"/>
            <a:t>Απαραίτητη η επανεκκίνηση της συσκευής</a:t>
          </a:r>
        </a:p>
      </dgm:t>
    </dgm:pt>
    <dgm:pt modelId="{D70C830C-4286-4E29-9DE4-5810C71A4F7D}" type="parTrans" cxnId="{846F38BB-37CC-4391-B879-E5A1F7C2DF66}">
      <dgm:prSet/>
      <dgm:spPr/>
      <dgm:t>
        <a:bodyPr/>
        <a:lstStyle/>
        <a:p>
          <a:endParaRPr lang="el-GR" sz="2200"/>
        </a:p>
      </dgm:t>
    </dgm:pt>
    <dgm:pt modelId="{EDF6DFBC-BA54-4FD8-8B64-F27CFD53C8C1}" type="sibTrans" cxnId="{846F38BB-37CC-4391-B879-E5A1F7C2DF66}">
      <dgm:prSet/>
      <dgm:spPr/>
      <dgm:t>
        <a:bodyPr/>
        <a:lstStyle/>
        <a:p>
          <a:endParaRPr lang="el-GR" sz="2200"/>
        </a:p>
      </dgm:t>
    </dgm:pt>
    <dgm:pt modelId="{05D71A4C-F446-42DD-BCED-D738CF340E8A}">
      <dgm:prSet phldrT="[Κείμενο]" custT="1"/>
      <dgm:spPr/>
      <dgm:t>
        <a:bodyPr/>
        <a:lstStyle/>
        <a:p>
          <a:r>
            <a:rPr lang="el-GR" sz="2200" dirty="0"/>
            <a:t>Ονομάζονται </a:t>
          </a:r>
          <a:r>
            <a:rPr lang="en-US" sz="2200" dirty="0"/>
            <a:t>“Hard Errors”</a:t>
          </a:r>
          <a:endParaRPr lang="el-GR" sz="2200" dirty="0"/>
        </a:p>
      </dgm:t>
    </dgm:pt>
    <dgm:pt modelId="{D29BE251-0EA4-407D-B1DC-B7C8AEFC07CB}" type="parTrans" cxnId="{66BD53BE-32E9-4D2D-8ADE-365139A81893}">
      <dgm:prSet/>
      <dgm:spPr/>
      <dgm:t>
        <a:bodyPr/>
        <a:lstStyle/>
        <a:p>
          <a:endParaRPr lang="el-GR" sz="2200"/>
        </a:p>
      </dgm:t>
    </dgm:pt>
    <dgm:pt modelId="{82DB9F3D-BDE7-4435-940D-6015EA4ECB45}" type="sibTrans" cxnId="{66BD53BE-32E9-4D2D-8ADE-365139A81893}">
      <dgm:prSet/>
      <dgm:spPr/>
      <dgm:t>
        <a:bodyPr/>
        <a:lstStyle/>
        <a:p>
          <a:endParaRPr lang="el-GR" sz="2200"/>
        </a:p>
      </dgm:t>
    </dgm:pt>
    <dgm:pt modelId="{0AE0F110-33BD-4F11-BB9A-58C296761FD9}" type="pres">
      <dgm:prSet presAssocID="{E4B18D31-2453-44CF-83F6-410CCC8E78FE}" presName="Name0" presStyleCnt="0">
        <dgm:presLayoutVars>
          <dgm:dir/>
          <dgm:animLvl val="lvl"/>
          <dgm:resizeHandles val="exact"/>
        </dgm:presLayoutVars>
      </dgm:prSet>
      <dgm:spPr/>
      <dgm:t>
        <a:bodyPr/>
        <a:lstStyle/>
        <a:p>
          <a:endParaRPr lang="en-US"/>
        </a:p>
      </dgm:t>
    </dgm:pt>
    <dgm:pt modelId="{841A9910-D460-4872-B3EC-0CAE26FA15DE}" type="pres">
      <dgm:prSet presAssocID="{29FB0CD2-6FC0-42CC-A6BA-D6166600F276}" presName="composite" presStyleCnt="0"/>
      <dgm:spPr/>
    </dgm:pt>
    <dgm:pt modelId="{1076BA60-71E2-46E5-A4D0-321E925AC550}" type="pres">
      <dgm:prSet presAssocID="{29FB0CD2-6FC0-42CC-A6BA-D6166600F276}" presName="parTx" presStyleLbl="alignNode1" presStyleIdx="0" presStyleCnt="2">
        <dgm:presLayoutVars>
          <dgm:chMax val="0"/>
          <dgm:chPref val="0"/>
          <dgm:bulletEnabled val="1"/>
        </dgm:presLayoutVars>
      </dgm:prSet>
      <dgm:spPr/>
      <dgm:t>
        <a:bodyPr/>
        <a:lstStyle/>
        <a:p>
          <a:endParaRPr lang="en-US"/>
        </a:p>
      </dgm:t>
    </dgm:pt>
    <dgm:pt modelId="{934C0A20-03DD-4A8D-9CB5-BB46D8EE0829}" type="pres">
      <dgm:prSet presAssocID="{29FB0CD2-6FC0-42CC-A6BA-D6166600F276}" presName="desTx" presStyleLbl="alignAccFollowNode1" presStyleIdx="0" presStyleCnt="2">
        <dgm:presLayoutVars>
          <dgm:bulletEnabled val="1"/>
        </dgm:presLayoutVars>
      </dgm:prSet>
      <dgm:spPr/>
      <dgm:t>
        <a:bodyPr/>
        <a:lstStyle/>
        <a:p>
          <a:endParaRPr lang="en-US"/>
        </a:p>
      </dgm:t>
    </dgm:pt>
    <dgm:pt modelId="{5DD6E8CD-02EA-497F-80A6-C039877CCF0D}" type="pres">
      <dgm:prSet presAssocID="{4FEE7B2E-F565-48FD-A5F6-DED8A1F555BF}" presName="space" presStyleCnt="0"/>
      <dgm:spPr/>
    </dgm:pt>
    <dgm:pt modelId="{5B6B016E-4028-4921-899C-FF87B66CEF39}" type="pres">
      <dgm:prSet presAssocID="{4675B327-4DFD-45F2-8479-3C301C501464}" presName="composite" presStyleCnt="0"/>
      <dgm:spPr/>
    </dgm:pt>
    <dgm:pt modelId="{BC482172-D90B-4A60-9B0C-4C86D2526AF3}" type="pres">
      <dgm:prSet presAssocID="{4675B327-4DFD-45F2-8479-3C301C501464}" presName="parTx" presStyleLbl="alignNode1" presStyleIdx="1" presStyleCnt="2">
        <dgm:presLayoutVars>
          <dgm:chMax val="0"/>
          <dgm:chPref val="0"/>
          <dgm:bulletEnabled val="1"/>
        </dgm:presLayoutVars>
      </dgm:prSet>
      <dgm:spPr/>
      <dgm:t>
        <a:bodyPr/>
        <a:lstStyle/>
        <a:p>
          <a:endParaRPr lang="en-US"/>
        </a:p>
      </dgm:t>
    </dgm:pt>
    <dgm:pt modelId="{8591CD57-9788-4ABE-999E-10E716A9250B}" type="pres">
      <dgm:prSet presAssocID="{4675B327-4DFD-45F2-8479-3C301C501464}" presName="desTx" presStyleLbl="alignAccFollowNode1" presStyleIdx="1" presStyleCnt="2">
        <dgm:presLayoutVars>
          <dgm:bulletEnabled val="1"/>
        </dgm:presLayoutVars>
      </dgm:prSet>
      <dgm:spPr/>
      <dgm:t>
        <a:bodyPr/>
        <a:lstStyle/>
        <a:p>
          <a:endParaRPr lang="en-US"/>
        </a:p>
      </dgm:t>
    </dgm:pt>
  </dgm:ptLst>
  <dgm:cxnLst>
    <dgm:cxn modelId="{384338A3-2472-4B31-909F-EA77167D84E6}" srcId="{4675B327-4DFD-45F2-8479-3C301C501464}" destId="{E6BB6375-E78A-4D9D-81A6-E856AA061C98}" srcOrd="1" destOrd="0" parTransId="{2ED966F9-22DD-4AF1-AF64-D618EEC45000}" sibTransId="{5DB84465-D91C-4477-9B9C-E4C494B236FB}"/>
    <dgm:cxn modelId="{464AE87E-9C26-4FEA-96D0-448FC41EE14D}" type="presOf" srcId="{29FB0CD2-6FC0-42CC-A6BA-D6166600F276}" destId="{1076BA60-71E2-46E5-A4D0-321E925AC550}" srcOrd="0" destOrd="0" presId="urn:microsoft.com/office/officeart/2005/8/layout/hList1"/>
    <dgm:cxn modelId="{13F62C75-CAE3-4CB4-9602-7F3E0688F5F2}" srcId="{29FB0CD2-6FC0-42CC-A6BA-D6166600F276}" destId="{72B347A9-0E8F-45A2-92B4-04CF687D4B54}" srcOrd="3" destOrd="0" parTransId="{A2E45F39-6046-43F3-B440-D4CD2424AE9D}" sibTransId="{12C7EE5B-CDEC-4DCE-AA6B-C3D5B573661F}"/>
    <dgm:cxn modelId="{2F395FD3-E9C6-4C5B-9A37-62CE5A64B31E}" type="presOf" srcId="{519B2EA9-8A4C-4C93-BEAF-CAAACD15EFB1}" destId="{8591CD57-9788-4ABE-999E-10E716A9250B}" srcOrd="0" destOrd="3" presId="urn:microsoft.com/office/officeart/2005/8/layout/hList1"/>
    <dgm:cxn modelId="{85C5F959-EFE9-4AA2-93EC-117EA9934D48}" type="presOf" srcId="{AE6F8161-6EA3-4913-906B-FD507EFAB680}" destId="{8591CD57-9788-4ABE-999E-10E716A9250B}" srcOrd="0" destOrd="2" presId="urn:microsoft.com/office/officeart/2005/8/layout/hList1"/>
    <dgm:cxn modelId="{B50F4E81-BF9B-4EC5-8662-6DF57D0D4B66}" srcId="{E4B18D31-2453-44CF-83F6-410CCC8E78FE}" destId="{4675B327-4DFD-45F2-8479-3C301C501464}" srcOrd="1" destOrd="0" parTransId="{CB09B786-6271-4C77-8045-716442432F05}" sibTransId="{4D4FA8F1-D8F4-4B34-B900-B143211CC519}"/>
    <dgm:cxn modelId="{66BD53BE-32E9-4D2D-8ADE-365139A81893}" srcId="{4675B327-4DFD-45F2-8479-3C301C501464}" destId="{05D71A4C-F446-42DD-BCED-D738CF340E8A}" srcOrd="4" destOrd="0" parTransId="{D29BE251-0EA4-407D-B1DC-B7C8AEFC07CB}" sibTransId="{82DB9F3D-BDE7-4435-940D-6015EA4ECB45}"/>
    <dgm:cxn modelId="{B0AAAAAD-174B-40A4-8F34-F53D8556572D}" srcId="{29FB0CD2-6FC0-42CC-A6BA-D6166600F276}" destId="{CBC57A95-F7D7-4877-89C1-DE4BE054B016}" srcOrd="1" destOrd="0" parTransId="{859F594B-696A-4718-9556-16E99625E5DD}" sibTransId="{960FDE92-94A7-4577-A6B8-37EFF6A86C41}"/>
    <dgm:cxn modelId="{566675DD-39CE-4DE3-8127-BC73560AB31E}" srcId="{4675B327-4DFD-45F2-8479-3C301C501464}" destId="{D050A903-CDC7-4869-B5B6-9F9CFE8D5435}" srcOrd="0" destOrd="0" parTransId="{9D3846D0-D47A-456A-9517-2E991C4B415C}" sibTransId="{E3E3B98C-79D9-47ED-A7D5-C3314B7ACA8A}"/>
    <dgm:cxn modelId="{7DA32684-E409-4C10-9C7E-BBA0C3218C51}" type="presOf" srcId="{E4B18D31-2453-44CF-83F6-410CCC8E78FE}" destId="{0AE0F110-33BD-4F11-BB9A-58C296761FD9}" srcOrd="0" destOrd="0" presId="urn:microsoft.com/office/officeart/2005/8/layout/hList1"/>
    <dgm:cxn modelId="{0C3787A0-ED98-47A7-8A23-C3952BFCE226}" srcId="{4675B327-4DFD-45F2-8479-3C301C501464}" destId="{80871DF9-F28B-43CC-B7A3-F00AFA7CAF2F}" srcOrd="5" destOrd="0" parTransId="{14F62675-952C-490A-B237-5AD60E7AC9F9}" sibTransId="{E2D3185A-2AED-435A-8969-245169EF9A04}"/>
    <dgm:cxn modelId="{43630525-C7B1-4522-90AC-213FF5A870D5}" type="presOf" srcId="{80871DF9-F28B-43CC-B7A3-F00AFA7CAF2F}" destId="{8591CD57-9788-4ABE-999E-10E716A9250B}" srcOrd="0" destOrd="5" presId="urn:microsoft.com/office/officeart/2005/8/layout/hList1"/>
    <dgm:cxn modelId="{AFCC664A-A3D3-4BCC-A77C-E7443E95ACD6}" type="presOf" srcId="{72B347A9-0E8F-45A2-92B4-04CF687D4B54}" destId="{934C0A20-03DD-4A8D-9CB5-BB46D8EE0829}" srcOrd="0" destOrd="3" presId="urn:microsoft.com/office/officeart/2005/8/layout/hList1"/>
    <dgm:cxn modelId="{280CC5A8-BC67-4779-A175-9CA430D887C6}" srcId="{29FB0CD2-6FC0-42CC-A6BA-D6166600F276}" destId="{01338CF3-02F6-43DA-AA28-11E55B06A3F7}" srcOrd="2" destOrd="0" parTransId="{13340304-8707-4CCE-8425-65FE87248612}" sibTransId="{4BCE1698-A249-4D94-AB12-E2C7A1FA8922}"/>
    <dgm:cxn modelId="{555B653F-AC35-4A3E-913D-A0D46E7718A8}" type="presOf" srcId="{86F7069C-0A48-4240-B8F8-35F5DF8F1E5C}" destId="{934C0A20-03DD-4A8D-9CB5-BB46D8EE0829}" srcOrd="0" destOrd="0" presId="urn:microsoft.com/office/officeart/2005/8/layout/hList1"/>
    <dgm:cxn modelId="{1776ACA2-837C-4589-940D-2402C61E75E7}" type="presOf" srcId="{01338CF3-02F6-43DA-AA28-11E55B06A3F7}" destId="{934C0A20-03DD-4A8D-9CB5-BB46D8EE0829}" srcOrd="0" destOrd="2" presId="urn:microsoft.com/office/officeart/2005/8/layout/hList1"/>
    <dgm:cxn modelId="{8AB10885-A905-473E-BB47-01EAC9FF7AD8}" type="presOf" srcId="{CBC57A95-F7D7-4877-89C1-DE4BE054B016}" destId="{934C0A20-03DD-4A8D-9CB5-BB46D8EE0829}" srcOrd="0" destOrd="1" presId="urn:microsoft.com/office/officeart/2005/8/layout/hList1"/>
    <dgm:cxn modelId="{846F38BB-37CC-4391-B879-E5A1F7C2DF66}" srcId="{4675B327-4DFD-45F2-8479-3C301C501464}" destId="{519B2EA9-8A4C-4C93-BEAF-CAAACD15EFB1}" srcOrd="3" destOrd="0" parTransId="{D70C830C-4286-4E29-9DE4-5810C71A4F7D}" sibTransId="{EDF6DFBC-BA54-4FD8-8B64-F27CFD53C8C1}"/>
    <dgm:cxn modelId="{9DB0CF00-B6D1-4B14-AFA0-5FA6B46AC692}" type="presOf" srcId="{05D71A4C-F446-42DD-BCED-D738CF340E8A}" destId="{8591CD57-9788-4ABE-999E-10E716A9250B}" srcOrd="0" destOrd="4" presId="urn:microsoft.com/office/officeart/2005/8/layout/hList1"/>
    <dgm:cxn modelId="{63612F07-F4EA-4244-99EC-2E9FDE995955}" srcId="{E4B18D31-2453-44CF-83F6-410CCC8E78FE}" destId="{29FB0CD2-6FC0-42CC-A6BA-D6166600F276}" srcOrd="0" destOrd="0" parTransId="{E2C28577-67ED-4EC9-BFD9-5545B2909CE8}" sibTransId="{4FEE7B2E-F565-48FD-A5F6-DED8A1F555BF}"/>
    <dgm:cxn modelId="{8CDA20AC-DCBF-4A18-8B60-5B07F8D51A7F}" type="presOf" srcId="{E6BB6375-E78A-4D9D-81A6-E856AA061C98}" destId="{8591CD57-9788-4ABE-999E-10E716A9250B}" srcOrd="0" destOrd="1" presId="urn:microsoft.com/office/officeart/2005/8/layout/hList1"/>
    <dgm:cxn modelId="{1166AA39-1D90-4C19-B994-0061250DF810}" srcId="{4675B327-4DFD-45F2-8479-3C301C501464}" destId="{AE6F8161-6EA3-4913-906B-FD507EFAB680}" srcOrd="2" destOrd="0" parTransId="{183401E3-792C-4A4E-8B90-387C7390297F}" sibTransId="{42685331-B510-40C3-AE4F-E4785307551F}"/>
    <dgm:cxn modelId="{C6D05432-FA3A-4625-B7C5-8166A8854FC1}" srcId="{29FB0CD2-6FC0-42CC-A6BA-D6166600F276}" destId="{86F7069C-0A48-4240-B8F8-35F5DF8F1E5C}" srcOrd="0" destOrd="0" parTransId="{469F51A8-5B07-4F64-A4AD-7D4C326A253A}" sibTransId="{F8195E56-175A-4190-AEDE-485B4AE556D7}"/>
    <dgm:cxn modelId="{3CA1A822-2D12-42BF-BA30-059296F95926}" type="presOf" srcId="{D050A903-CDC7-4869-B5B6-9F9CFE8D5435}" destId="{8591CD57-9788-4ABE-999E-10E716A9250B}" srcOrd="0" destOrd="0" presId="urn:microsoft.com/office/officeart/2005/8/layout/hList1"/>
    <dgm:cxn modelId="{0EEB1440-0B95-40F1-BA70-A01353916FB7}" type="presOf" srcId="{4675B327-4DFD-45F2-8479-3C301C501464}" destId="{BC482172-D90B-4A60-9B0C-4C86D2526AF3}" srcOrd="0" destOrd="0" presId="urn:microsoft.com/office/officeart/2005/8/layout/hList1"/>
    <dgm:cxn modelId="{41A006F7-3CF1-45D6-B15F-7B4880925C69}" type="presParOf" srcId="{0AE0F110-33BD-4F11-BB9A-58C296761FD9}" destId="{841A9910-D460-4872-B3EC-0CAE26FA15DE}" srcOrd="0" destOrd="0" presId="urn:microsoft.com/office/officeart/2005/8/layout/hList1"/>
    <dgm:cxn modelId="{6F4BA288-4680-4583-A984-1A8C1C0F830D}" type="presParOf" srcId="{841A9910-D460-4872-B3EC-0CAE26FA15DE}" destId="{1076BA60-71E2-46E5-A4D0-321E925AC550}" srcOrd="0" destOrd="0" presId="urn:microsoft.com/office/officeart/2005/8/layout/hList1"/>
    <dgm:cxn modelId="{62011EDB-D8EC-4E3D-B840-6E12F926DC9B}" type="presParOf" srcId="{841A9910-D460-4872-B3EC-0CAE26FA15DE}" destId="{934C0A20-03DD-4A8D-9CB5-BB46D8EE0829}" srcOrd="1" destOrd="0" presId="urn:microsoft.com/office/officeart/2005/8/layout/hList1"/>
    <dgm:cxn modelId="{D7046942-2EC7-4742-8F1A-506560A62768}" type="presParOf" srcId="{0AE0F110-33BD-4F11-BB9A-58C296761FD9}" destId="{5DD6E8CD-02EA-497F-80A6-C039877CCF0D}" srcOrd="1" destOrd="0" presId="urn:microsoft.com/office/officeart/2005/8/layout/hList1"/>
    <dgm:cxn modelId="{C48D520C-0B9A-4B06-9C28-82435960C676}" type="presParOf" srcId="{0AE0F110-33BD-4F11-BB9A-58C296761FD9}" destId="{5B6B016E-4028-4921-899C-FF87B66CEF39}" srcOrd="2" destOrd="0" presId="urn:microsoft.com/office/officeart/2005/8/layout/hList1"/>
    <dgm:cxn modelId="{DAE1F29B-51C7-445F-9FB7-56D816EFD60C}" type="presParOf" srcId="{5B6B016E-4028-4921-899C-FF87B66CEF39}" destId="{BC482172-D90B-4A60-9B0C-4C86D2526AF3}" srcOrd="0" destOrd="0" presId="urn:microsoft.com/office/officeart/2005/8/layout/hList1"/>
    <dgm:cxn modelId="{91A9AA8A-FA22-418F-9542-5A812577F482}" type="presParOf" srcId="{5B6B016E-4028-4921-899C-FF87B66CEF39}" destId="{8591CD57-9788-4ABE-999E-10E716A9250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4B18D31-2453-44CF-83F6-410CCC8E78FE}" type="doc">
      <dgm:prSet loTypeId="urn:microsoft.com/office/officeart/2005/8/layout/hList1" loCatId="list" qsTypeId="urn:microsoft.com/office/officeart/2005/8/quickstyle/simple3" qsCatId="simple" csTypeId="urn:microsoft.com/office/officeart/2005/8/colors/accent3_2" csCatId="accent3" phldr="1"/>
      <dgm:spPr/>
      <dgm:t>
        <a:bodyPr/>
        <a:lstStyle/>
        <a:p>
          <a:endParaRPr lang="el-GR"/>
        </a:p>
      </dgm:t>
    </dgm:pt>
    <dgm:pt modelId="{29FB0CD2-6FC0-42CC-A6BA-D6166600F276}">
      <dgm:prSet phldrT="[Κείμενο]" custT="1"/>
      <dgm:spPr/>
      <dgm:t>
        <a:bodyPr/>
        <a:lstStyle/>
        <a:p>
          <a:r>
            <a:rPr lang="en-US" sz="2200" dirty="0"/>
            <a:t>Single Event</a:t>
          </a:r>
          <a:r>
            <a:rPr lang="el-GR" sz="2200" dirty="0"/>
            <a:t> </a:t>
          </a:r>
          <a:r>
            <a:rPr lang="en-US" sz="2200" dirty="0"/>
            <a:t>Upsets (SEUs)</a:t>
          </a:r>
          <a:endParaRPr lang="el-GR" sz="2200" dirty="0"/>
        </a:p>
      </dgm:t>
    </dgm:pt>
    <dgm:pt modelId="{E2C28577-67ED-4EC9-BFD9-5545B2909CE8}" type="parTrans" cxnId="{63612F07-F4EA-4244-99EC-2E9FDE995955}">
      <dgm:prSet/>
      <dgm:spPr/>
      <dgm:t>
        <a:bodyPr/>
        <a:lstStyle/>
        <a:p>
          <a:endParaRPr lang="el-GR" sz="2200"/>
        </a:p>
      </dgm:t>
    </dgm:pt>
    <dgm:pt modelId="{4FEE7B2E-F565-48FD-A5F6-DED8A1F555BF}" type="sibTrans" cxnId="{63612F07-F4EA-4244-99EC-2E9FDE995955}">
      <dgm:prSet/>
      <dgm:spPr/>
      <dgm:t>
        <a:bodyPr/>
        <a:lstStyle/>
        <a:p>
          <a:endParaRPr lang="el-GR" sz="2200"/>
        </a:p>
      </dgm:t>
    </dgm:pt>
    <dgm:pt modelId="{86F7069C-0A48-4240-B8F8-35F5DF8F1E5C}">
      <dgm:prSet phldrT="[Κείμενο]" custT="1"/>
      <dgm:spPr>
        <a:blipFill>
          <a:blip xmlns:r="http://schemas.openxmlformats.org/officeDocument/2006/relationships" r:embed="rId1"/>
          <a:stretch>
            <a:fillRect l="-1546" t="-185" r="-1718" b="-6470"/>
          </a:stretch>
        </a:blipFill>
      </dgm:spPr>
      <dgm:t>
        <a:bodyPr/>
        <a:lstStyle/>
        <a:p>
          <a:r>
            <a:rPr lang="el-GR">
              <a:noFill/>
            </a:rPr>
            <a:t> </a:t>
          </a:r>
        </a:p>
      </dgm:t>
    </dgm:pt>
    <dgm:pt modelId="{469F51A8-5B07-4F64-A4AD-7D4C326A253A}" type="parTrans" cxnId="{C6D05432-FA3A-4625-B7C5-8166A8854FC1}">
      <dgm:prSet/>
      <dgm:spPr/>
      <dgm:t>
        <a:bodyPr/>
        <a:lstStyle/>
        <a:p>
          <a:endParaRPr lang="el-GR" sz="2200"/>
        </a:p>
      </dgm:t>
    </dgm:pt>
    <dgm:pt modelId="{F8195E56-175A-4190-AEDE-485B4AE556D7}" type="sibTrans" cxnId="{C6D05432-FA3A-4625-B7C5-8166A8854FC1}">
      <dgm:prSet/>
      <dgm:spPr/>
      <dgm:t>
        <a:bodyPr/>
        <a:lstStyle/>
        <a:p>
          <a:endParaRPr lang="el-GR" sz="2200"/>
        </a:p>
      </dgm:t>
    </dgm:pt>
    <dgm:pt modelId="{CBC57A95-F7D7-4877-89C1-DE4BE054B016}">
      <dgm:prSet phldrT="[Κείμενο]" custT="1"/>
      <dgm:spPr/>
      <dgm:t>
        <a:bodyPr/>
        <a:lstStyle/>
        <a:p>
          <a:r>
            <a:rPr lang="el-GR">
              <a:noFill/>
            </a:rPr>
            <a:t> </a:t>
          </a:r>
        </a:p>
      </dgm:t>
    </dgm:pt>
    <dgm:pt modelId="{859F594B-696A-4718-9556-16E99625E5DD}" type="parTrans" cxnId="{B0AAAAAD-174B-40A4-8F34-F53D8556572D}">
      <dgm:prSet/>
      <dgm:spPr/>
      <dgm:t>
        <a:bodyPr/>
        <a:lstStyle/>
        <a:p>
          <a:endParaRPr lang="el-GR" sz="2200"/>
        </a:p>
      </dgm:t>
    </dgm:pt>
    <dgm:pt modelId="{960FDE92-94A7-4577-A6B8-37EFF6A86C41}" type="sibTrans" cxnId="{B0AAAAAD-174B-40A4-8F34-F53D8556572D}">
      <dgm:prSet/>
      <dgm:spPr/>
      <dgm:t>
        <a:bodyPr/>
        <a:lstStyle/>
        <a:p>
          <a:endParaRPr lang="el-GR" sz="2200"/>
        </a:p>
      </dgm:t>
    </dgm:pt>
    <dgm:pt modelId="{4675B327-4DFD-45F2-8479-3C301C501464}">
      <dgm:prSet phldrT="[Κείμενο]" custT="1"/>
      <dgm:spPr/>
      <dgm:t>
        <a:bodyPr/>
        <a:lstStyle/>
        <a:p>
          <a:r>
            <a:rPr lang="en-US" sz="2200" dirty="0"/>
            <a:t>Single Events Latchup (SEL)</a:t>
          </a:r>
          <a:endParaRPr lang="el-GR" sz="2200" dirty="0"/>
        </a:p>
      </dgm:t>
    </dgm:pt>
    <dgm:pt modelId="{CB09B786-6271-4C77-8045-716442432F05}" type="parTrans" cxnId="{B50F4E81-BF9B-4EC5-8662-6DF57D0D4B66}">
      <dgm:prSet/>
      <dgm:spPr/>
      <dgm:t>
        <a:bodyPr/>
        <a:lstStyle/>
        <a:p>
          <a:endParaRPr lang="el-GR" sz="2200"/>
        </a:p>
      </dgm:t>
    </dgm:pt>
    <dgm:pt modelId="{4D4FA8F1-D8F4-4B34-B900-B143211CC519}" type="sibTrans" cxnId="{B50F4E81-BF9B-4EC5-8662-6DF57D0D4B66}">
      <dgm:prSet/>
      <dgm:spPr/>
      <dgm:t>
        <a:bodyPr/>
        <a:lstStyle/>
        <a:p>
          <a:endParaRPr lang="el-GR" sz="2200"/>
        </a:p>
      </dgm:t>
    </dgm:pt>
    <dgm:pt modelId="{D050A903-CDC7-4869-B5B6-9F9CFE8D5435}">
      <dgm:prSet phldrT="[Κείμενο]" custT="1"/>
      <dgm:spPr/>
      <dgm:t>
        <a:bodyPr/>
        <a:lstStyle/>
        <a:p>
          <a:r>
            <a:rPr lang="el-GR" sz="2200" dirty="0"/>
            <a:t>Αποτέλεσμα των </a:t>
          </a:r>
          <a:r>
            <a:rPr lang="en-US" sz="2200" dirty="0"/>
            <a:t>SEUs</a:t>
          </a:r>
          <a:endParaRPr lang="el-GR" sz="2200" dirty="0"/>
        </a:p>
      </dgm:t>
    </dgm:pt>
    <dgm:pt modelId="{9D3846D0-D47A-456A-9517-2E991C4B415C}" type="parTrans" cxnId="{566675DD-39CE-4DE3-8127-BC73560AB31E}">
      <dgm:prSet/>
      <dgm:spPr/>
      <dgm:t>
        <a:bodyPr/>
        <a:lstStyle/>
        <a:p>
          <a:endParaRPr lang="el-GR" sz="2200"/>
        </a:p>
      </dgm:t>
    </dgm:pt>
    <dgm:pt modelId="{E3E3B98C-79D9-47ED-A7D5-C3314B7ACA8A}" type="sibTrans" cxnId="{566675DD-39CE-4DE3-8127-BC73560AB31E}">
      <dgm:prSet/>
      <dgm:spPr/>
      <dgm:t>
        <a:bodyPr/>
        <a:lstStyle/>
        <a:p>
          <a:endParaRPr lang="el-GR" sz="2200"/>
        </a:p>
      </dgm:t>
    </dgm:pt>
    <dgm:pt modelId="{E6BB6375-E78A-4D9D-81A6-E856AA061C98}">
      <dgm:prSet phldrT="[Κείμενο]" custT="1"/>
      <dgm:spPr/>
      <dgm:t>
        <a:bodyPr/>
        <a:lstStyle/>
        <a:p>
          <a:r>
            <a:rPr lang="el-GR" sz="2200" dirty="0"/>
            <a:t>Μπορούν να έχουν μόνιμες καταστροφές</a:t>
          </a:r>
        </a:p>
      </dgm:t>
    </dgm:pt>
    <dgm:pt modelId="{2ED966F9-22DD-4AF1-AF64-D618EEC45000}" type="parTrans" cxnId="{384338A3-2472-4B31-909F-EA77167D84E6}">
      <dgm:prSet/>
      <dgm:spPr/>
      <dgm:t>
        <a:bodyPr/>
        <a:lstStyle/>
        <a:p>
          <a:endParaRPr lang="el-GR" sz="2200"/>
        </a:p>
      </dgm:t>
    </dgm:pt>
    <dgm:pt modelId="{5DB84465-D91C-4477-9B9C-E4C494B236FB}" type="sibTrans" cxnId="{384338A3-2472-4B31-909F-EA77167D84E6}">
      <dgm:prSet/>
      <dgm:spPr/>
      <dgm:t>
        <a:bodyPr/>
        <a:lstStyle/>
        <a:p>
          <a:endParaRPr lang="el-GR" sz="2200"/>
        </a:p>
      </dgm:t>
    </dgm:pt>
    <dgm:pt modelId="{01338CF3-02F6-43DA-AA28-11E55B06A3F7}">
      <dgm:prSet phldrT="[Κείμενο]" custT="1"/>
      <dgm:spPr/>
      <dgm:t>
        <a:bodyPr/>
        <a:lstStyle/>
        <a:p>
          <a:r>
            <a:rPr lang="el-GR">
              <a:noFill/>
            </a:rPr>
            <a:t> </a:t>
          </a:r>
        </a:p>
      </dgm:t>
    </dgm:pt>
    <dgm:pt modelId="{13340304-8707-4CCE-8425-65FE87248612}" type="parTrans" cxnId="{280CC5A8-BC67-4779-A175-9CA430D887C6}">
      <dgm:prSet/>
      <dgm:spPr/>
      <dgm:t>
        <a:bodyPr/>
        <a:lstStyle/>
        <a:p>
          <a:endParaRPr lang="el-GR" sz="2200"/>
        </a:p>
      </dgm:t>
    </dgm:pt>
    <dgm:pt modelId="{4BCE1698-A249-4D94-AB12-E2C7A1FA8922}" type="sibTrans" cxnId="{280CC5A8-BC67-4779-A175-9CA430D887C6}">
      <dgm:prSet/>
      <dgm:spPr/>
      <dgm:t>
        <a:bodyPr/>
        <a:lstStyle/>
        <a:p>
          <a:endParaRPr lang="el-GR" sz="2200"/>
        </a:p>
      </dgm:t>
    </dgm:pt>
    <dgm:pt modelId="{72B347A9-0E8F-45A2-92B4-04CF687D4B54}">
      <dgm:prSet phldrT="[Κείμενο]" custT="1"/>
      <dgm:spPr/>
      <dgm:t>
        <a:bodyPr/>
        <a:lstStyle/>
        <a:p>
          <a:r>
            <a:rPr lang="el-GR">
              <a:noFill/>
            </a:rPr>
            <a:t> </a:t>
          </a:r>
        </a:p>
      </dgm:t>
    </dgm:pt>
    <dgm:pt modelId="{A2E45F39-6046-43F3-B440-D4CD2424AE9D}" type="parTrans" cxnId="{13F62C75-CAE3-4CB4-9602-7F3E0688F5F2}">
      <dgm:prSet/>
      <dgm:spPr/>
      <dgm:t>
        <a:bodyPr/>
        <a:lstStyle/>
        <a:p>
          <a:endParaRPr lang="el-GR" sz="2200"/>
        </a:p>
      </dgm:t>
    </dgm:pt>
    <dgm:pt modelId="{12C7EE5B-CDEC-4DCE-AA6B-C3D5B573661F}" type="sibTrans" cxnId="{13F62C75-CAE3-4CB4-9602-7F3E0688F5F2}">
      <dgm:prSet/>
      <dgm:spPr/>
      <dgm:t>
        <a:bodyPr/>
        <a:lstStyle/>
        <a:p>
          <a:endParaRPr lang="el-GR" sz="2200"/>
        </a:p>
      </dgm:t>
    </dgm:pt>
    <dgm:pt modelId="{AE6F8161-6EA3-4913-906B-FD507EFAB680}">
      <dgm:prSet phldrT="[Κείμενο]" custT="1"/>
      <dgm:spPr/>
      <dgm:t>
        <a:bodyPr/>
        <a:lstStyle/>
        <a:p>
          <a:r>
            <a:rPr lang="el-GR" sz="2200" dirty="0"/>
            <a:t>Πρακτικά είναι βραχυκυκλώματα</a:t>
          </a:r>
        </a:p>
      </dgm:t>
    </dgm:pt>
    <dgm:pt modelId="{183401E3-792C-4A4E-8B90-387C7390297F}" type="parTrans" cxnId="{1166AA39-1D90-4C19-B994-0061250DF810}">
      <dgm:prSet/>
      <dgm:spPr/>
      <dgm:t>
        <a:bodyPr/>
        <a:lstStyle/>
        <a:p>
          <a:endParaRPr lang="el-GR" sz="2200"/>
        </a:p>
      </dgm:t>
    </dgm:pt>
    <dgm:pt modelId="{42685331-B510-40C3-AE4F-E4785307551F}" type="sibTrans" cxnId="{1166AA39-1D90-4C19-B994-0061250DF810}">
      <dgm:prSet/>
      <dgm:spPr/>
      <dgm:t>
        <a:bodyPr/>
        <a:lstStyle/>
        <a:p>
          <a:endParaRPr lang="el-GR" sz="2200"/>
        </a:p>
      </dgm:t>
    </dgm:pt>
    <dgm:pt modelId="{80871DF9-F28B-43CC-B7A3-F00AFA7CAF2F}">
      <dgm:prSet phldrT="[Κείμενο]" custT="1"/>
      <dgm:spPr/>
      <dgm:t>
        <a:bodyPr/>
        <a:lstStyle/>
        <a:p>
          <a:endParaRPr lang="el-GR" sz="2200" dirty="0"/>
        </a:p>
      </dgm:t>
    </dgm:pt>
    <dgm:pt modelId="{14F62675-952C-490A-B237-5AD60E7AC9F9}" type="parTrans" cxnId="{0C3787A0-ED98-47A7-8A23-C3952BFCE226}">
      <dgm:prSet/>
      <dgm:spPr/>
      <dgm:t>
        <a:bodyPr/>
        <a:lstStyle/>
        <a:p>
          <a:endParaRPr lang="el-GR" sz="2200"/>
        </a:p>
      </dgm:t>
    </dgm:pt>
    <dgm:pt modelId="{E2D3185A-2AED-435A-8969-245169EF9A04}" type="sibTrans" cxnId="{0C3787A0-ED98-47A7-8A23-C3952BFCE226}">
      <dgm:prSet/>
      <dgm:spPr/>
      <dgm:t>
        <a:bodyPr/>
        <a:lstStyle/>
        <a:p>
          <a:endParaRPr lang="el-GR" sz="2200"/>
        </a:p>
      </dgm:t>
    </dgm:pt>
    <dgm:pt modelId="{519B2EA9-8A4C-4C93-BEAF-CAAACD15EFB1}">
      <dgm:prSet phldrT="[Κείμενο]" custT="1"/>
      <dgm:spPr/>
      <dgm:t>
        <a:bodyPr/>
        <a:lstStyle/>
        <a:p>
          <a:r>
            <a:rPr lang="el-GR" sz="2200" dirty="0"/>
            <a:t>Απαραίτητη η επανεκκίνηση της συσκευής</a:t>
          </a:r>
        </a:p>
      </dgm:t>
    </dgm:pt>
    <dgm:pt modelId="{D70C830C-4286-4E29-9DE4-5810C71A4F7D}" type="parTrans" cxnId="{846F38BB-37CC-4391-B879-E5A1F7C2DF66}">
      <dgm:prSet/>
      <dgm:spPr/>
      <dgm:t>
        <a:bodyPr/>
        <a:lstStyle/>
        <a:p>
          <a:endParaRPr lang="el-GR" sz="2200"/>
        </a:p>
      </dgm:t>
    </dgm:pt>
    <dgm:pt modelId="{EDF6DFBC-BA54-4FD8-8B64-F27CFD53C8C1}" type="sibTrans" cxnId="{846F38BB-37CC-4391-B879-E5A1F7C2DF66}">
      <dgm:prSet/>
      <dgm:spPr/>
      <dgm:t>
        <a:bodyPr/>
        <a:lstStyle/>
        <a:p>
          <a:endParaRPr lang="el-GR" sz="2200"/>
        </a:p>
      </dgm:t>
    </dgm:pt>
    <dgm:pt modelId="{05D71A4C-F446-42DD-BCED-D738CF340E8A}">
      <dgm:prSet phldrT="[Κείμενο]" custT="1"/>
      <dgm:spPr/>
      <dgm:t>
        <a:bodyPr/>
        <a:lstStyle/>
        <a:p>
          <a:r>
            <a:rPr lang="el-GR" sz="2200" dirty="0"/>
            <a:t>Ονομάζονται </a:t>
          </a:r>
          <a:r>
            <a:rPr lang="en-US" sz="2200" dirty="0"/>
            <a:t>“Hard Errors”</a:t>
          </a:r>
          <a:endParaRPr lang="el-GR" sz="2200" dirty="0"/>
        </a:p>
      </dgm:t>
    </dgm:pt>
    <dgm:pt modelId="{D29BE251-0EA4-407D-B1DC-B7C8AEFC07CB}" type="parTrans" cxnId="{66BD53BE-32E9-4D2D-8ADE-365139A81893}">
      <dgm:prSet/>
      <dgm:spPr/>
      <dgm:t>
        <a:bodyPr/>
        <a:lstStyle/>
        <a:p>
          <a:endParaRPr lang="el-GR" sz="2200"/>
        </a:p>
      </dgm:t>
    </dgm:pt>
    <dgm:pt modelId="{82DB9F3D-BDE7-4435-940D-6015EA4ECB45}" type="sibTrans" cxnId="{66BD53BE-32E9-4D2D-8ADE-365139A81893}">
      <dgm:prSet/>
      <dgm:spPr/>
      <dgm:t>
        <a:bodyPr/>
        <a:lstStyle/>
        <a:p>
          <a:endParaRPr lang="el-GR" sz="2200"/>
        </a:p>
      </dgm:t>
    </dgm:pt>
    <dgm:pt modelId="{0AE0F110-33BD-4F11-BB9A-58C296761FD9}" type="pres">
      <dgm:prSet presAssocID="{E4B18D31-2453-44CF-83F6-410CCC8E78FE}" presName="Name0" presStyleCnt="0">
        <dgm:presLayoutVars>
          <dgm:dir/>
          <dgm:animLvl val="lvl"/>
          <dgm:resizeHandles val="exact"/>
        </dgm:presLayoutVars>
      </dgm:prSet>
      <dgm:spPr/>
    </dgm:pt>
    <dgm:pt modelId="{841A9910-D460-4872-B3EC-0CAE26FA15DE}" type="pres">
      <dgm:prSet presAssocID="{29FB0CD2-6FC0-42CC-A6BA-D6166600F276}" presName="composite" presStyleCnt="0"/>
      <dgm:spPr/>
    </dgm:pt>
    <dgm:pt modelId="{1076BA60-71E2-46E5-A4D0-321E925AC550}" type="pres">
      <dgm:prSet presAssocID="{29FB0CD2-6FC0-42CC-A6BA-D6166600F276}" presName="parTx" presStyleLbl="alignNode1" presStyleIdx="0" presStyleCnt="2">
        <dgm:presLayoutVars>
          <dgm:chMax val="0"/>
          <dgm:chPref val="0"/>
          <dgm:bulletEnabled val="1"/>
        </dgm:presLayoutVars>
      </dgm:prSet>
      <dgm:spPr/>
    </dgm:pt>
    <dgm:pt modelId="{934C0A20-03DD-4A8D-9CB5-BB46D8EE0829}" type="pres">
      <dgm:prSet presAssocID="{29FB0CD2-6FC0-42CC-A6BA-D6166600F276}" presName="desTx" presStyleLbl="alignAccFollowNode1" presStyleIdx="0" presStyleCnt="2">
        <dgm:presLayoutVars>
          <dgm:bulletEnabled val="1"/>
        </dgm:presLayoutVars>
      </dgm:prSet>
      <dgm:spPr/>
    </dgm:pt>
    <dgm:pt modelId="{5DD6E8CD-02EA-497F-80A6-C039877CCF0D}" type="pres">
      <dgm:prSet presAssocID="{4FEE7B2E-F565-48FD-A5F6-DED8A1F555BF}" presName="space" presStyleCnt="0"/>
      <dgm:spPr/>
    </dgm:pt>
    <dgm:pt modelId="{5B6B016E-4028-4921-899C-FF87B66CEF39}" type="pres">
      <dgm:prSet presAssocID="{4675B327-4DFD-45F2-8479-3C301C501464}" presName="composite" presStyleCnt="0"/>
      <dgm:spPr/>
    </dgm:pt>
    <dgm:pt modelId="{BC482172-D90B-4A60-9B0C-4C86D2526AF3}" type="pres">
      <dgm:prSet presAssocID="{4675B327-4DFD-45F2-8479-3C301C501464}" presName="parTx" presStyleLbl="alignNode1" presStyleIdx="1" presStyleCnt="2">
        <dgm:presLayoutVars>
          <dgm:chMax val="0"/>
          <dgm:chPref val="0"/>
          <dgm:bulletEnabled val="1"/>
        </dgm:presLayoutVars>
      </dgm:prSet>
      <dgm:spPr/>
    </dgm:pt>
    <dgm:pt modelId="{8591CD57-9788-4ABE-999E-10E716A9250B}" type="pres">
      <dgm:prSet presAssocID="{4675B327-4DFD-45F2-8479-3C301C501464}" presName="desTx" presStyleLbl="alignAccFollowNode1" presStyleIdx="1" presStyleCnt="2">
        <dgm:presLayoutVars>
          <dgm:bulletEnabled val="1"/>
        </dgm:presLayoutVars>
      </dgm:prSet>
      <dgm:spPr/>
    </dgm:pt>
  </dgm:ptLst>
  <dgm:cxnLst>
    <dgm:cxn modelId="{384338A3-2472-4B31-909F-EA77167D84E6}" srcId="{4675B327-4DFD-45F2-8479-3C301C501464}" destId="{E6BB6375-E78A-4D9D-81A6-E856AA061C98}" srcOrd="1" destOrd="0" parTransId="{2ED966F9-22DD-4AF1-AF64-D618EEC45000}" sibTransId="{5DB84465-D91C-4477-9B9C-E4C494B236FB}"/>
    <dgm:cxn modelId="{464AE87E-9C26-4FEA-96D0-448FC41EE14D}" type="presOf" srcId="{29FB0CD2-6FC0-42CC-A6BA-D6166600F276}" destId="{1076BA60-71E2-46E5-A4D0-321E925AC550}" srcOrd="0" destOrd="0" presId="urn:microsoft.com/office/officeart/2005/8/layout/hList1"/>
    <dgm:cxn modelId="{13F62C75-CAE3-4CB4-9602-7F3E0688F5F2}" srcId="{29FB0CD2-6FC0-42CC-A6BA-D6166600F276}" destId="{72B347A9-0E8F-45A2-92B4-04CF687D4B54}" srcOrd="3" destOrd="0" parTransId="{A2E45F39-6046-43F3-B440-D4CD2424AE9D}" sibTransId="{12C7EE5B-CDEC-4DCE-AA6B-C3D5B573661F}"/>
    <dgm:cxn modelId="{2F395FD3-E9C6-4C5B-9A37-62CE5A64B31E}" type="presOf" srcId="{519B2EA9-8A4C-4C93-BEAF-CAAACD15EFB1}" destId="{8591CD57-9788-4ABE-999E-10E716A9250B}" srcOrd="0" destOrd="3" presId="urn:microsoft.com/office/officeart/2005/8/layout/hList1"/>
    <dgm:cxn modelId="{85C5F959-EFE9-4AA2-93EC-117EA9934D48}" type="presOf" srcId="{AE6F8161-6EA3-4913-906B-FD507EFAB680}" destId="{8591CD57-9788-4ABE-999E-10E716A9250B}" srcOrd="0" destOrd="2" presId="urn:microsoft.com/office/officeart/2005/8/layout/hList1"/>
    <dgm:cxn modelId="{B50F4E81-BF9B-4EC5-8662-6DF57D0D4B66}" srcId="{E4B18D31-2453-44CF-83F6-410CCC8E78FE}" destId="{4675B327-4DFD-45F2-8479-3C301C501464}" srcOrd="1" destOrd="0" parTransId="{CB09B786-6271-4C77-8045-716442432F05}" sibTransId="{4D4FA8F1-D8F4-4B34-B900-B143211CC519}"/>
    <dgm:cxn modelId="{66BD53BE-32E9-4D2D-8ADE-365139A81893}" srcId="{4675B327-4DFD-45F2-8479-3C301C501464}" destId="{05D71A4C-F446-42DD-BCED-D738CF340E8A}" srcOrd="4" destOrd="0" parTransId="{D29BE251-0EA4-407D-B1DC-B7C8AEFC07CB}" sibTransId="{82DB9F3D-BDE7-4435-940D-6015EA4ECB45}"/>
    <dgm:cxn modelId="{B0AAAAAD-174B-40A4-8F34-F53D8556572D}" srcId="{29FB0CD2-6FC0-42CC-A6BA-D6166600F276}" destId="{CBC57A95-F7D7-4877-89C1-DE4BE054B016}" srcOrd="1" destOrd="0" parTransId="{859F594B-696A-4718-9556-16E99625E5DD}" sibTransId="{960FDE92-94A7-4577-A6B8-37EFF6A86C41}"/>
    <dgm:cxn modelId="{566675DD-39CE-4DE3-8127-BC73560AB31E}" srcId="{4675B327-4DFD-45F2-8479-3C301C501464}" destId="{D050A903-CDC7-4869-B5B6-9F9CFE8D5435}" srcOrd="0" destOrd="0" parTransId="{9D3846D0-D47A-456A-9517-2E991C4B415C}" sibTransId="{E3E3B98C-79D9-47ED-A7D5-C3314B7ACA8A}"/>
    <dgm:cxn modelId="{7DA32684-E409-4C10-9C7E-BBA0C3218C51}" type="presOf" srcId="{E4B18D31-2453-44CF-83F6-410CCC8E78FE}" destId="{0AE0F110-33BD-4F11-BB9A-58C296761FD9}" srcOrd="0" destOrd="0" presId="urn:microsoft.com/office/officeart/2005/8/layout/hList1"/>
    <dgm:cxn modelId="{0C3787A0-ED98-47A7-8A23-C3952BFCE226}" srcId="{4675B327-4DFD-45F2-8479-3C301C501464}" destId="{80871DF9-F28B-43CC-B7A3-F00AFA7CAF2F}" srcOrd="5" destOrd="0" parTransId="{14F62675-952C-490A-B237-5AD60E7AC9F9}" sibTransId="{E2D3185A-2AED-435A-8969-245169EF9A04}"/>
    <dgm:cxn modelId="{43630525-C7B1-4522-90AC-213FF5A870D5}" type="presOf" srcId="{80871DF9-F28B-43CC-B7A3-F00AFA7CAF2F}" destId="{8591CD57-9788-4ABE-999E-10E716A9250B}" srcOrd="0" destOrd="5" presId="urn:microsoft.com/office/officeart/2005/8/layout/hList1"/>
    <dgm:cxn modelId="{AFCC664A-A3D3-4BCC-A77C-E7443E95ACD6}" type="presOf" srcId="{72B347A9-0E8F-45A2-92B4-04CF687D4B54}" destId="{934C0A20-03DD-4A8D-9CB5-BB46D8EE0829}" srcOrd="0" destOrd="3" presId="urn:microsoft.com/office/officeart/2005/8/layout/hList1"/>
    <dgm:cxn modelId="{280CC5A8-BC67-4779-A175-9CA430D887C6}" srcId="{29FB0CD2-6FC0-42CC-A6BA-D6166600F276}" destId="{01338CF3-02F6-43DA-AA28-11E55B06A3F7}" srcOrd="2" destOrd="0" parTransId="{13340304-8707-4CCE-8425-65FE87248612}" sibTransId="{4BCE1698-A249-4D94-AB12-E2C7A1FA8922}"/>
    <dgm:cxn modelId="{555B653F-AC35-4A3E-913D-A0D46E7718A8}" type="presOf" srcId="{86F7069C-0A48-4240-B8F8-35F5DF8F1E5C}" destId="{934C0A20-03DD-4A8D-9CB5-BB46D8EE0829}" srcOrd="0" destOrd="0" presId="urn:microsoft.com/office/officeart/2005/8/layout/hList1"/>
    <dgm:cxn modelId="{1776ACA2-837C-4589-940D-2402C61E75E7}" type="presOf" srcId="{01338CF3-02F6-43DA-AA28-11E55B06A3F7}" destId="{934C0A20-03DD-4A8D-9CB5-BB46D8EE0829}" srcOrd="0" destOrd="2" presId="urn:microsoft.com/office/officeart/2005/8/layout/hList1"/>
    <dgm:cxn modelId="{8AB10885-A905-473E-BB47-01EAC9FF7AD8}" type="presOf" srcId="{CBC57A95-F7D7-4877-89C1-DE4BE054B016}" destId="{934C0A20-03DD-4A8D-9CB5-BB46D8EE0829}" srcOrd="0" destOrd="1" presId="urn:microsoft.com/office/officeart/2005/8/layout/hList1"/>
    <dgm:cxn modelId="{846F38BB-37CC-4391-B879-E5A1F7C2DF66}" srcId="{4675B327-4DFD-45F2-8479-3C301C501464}" destId="{519B2EA9-8A4C-4C93-BEAF-CAAACD15EFB1}" srcOrd="3" destOrd="0" parTransId="{D70C830C-4286-4E29-9DE4-5810C71A4F7D}" sibTransId="{EDF6DFBC-BA54-4FD8-8B64-F27CFD53C8C1}"/>
    <dgm:cxn modelId="{9DB0CF00-B6D1-4B14-AFA0-5FA6B46AC692}" type="presOf" srcId="{05D71A4C-F446-42DD-BCED-D738CF340E8A}" destId="{8591CD57-9788-4ABE-999E-10E716A9250B}" srcOrd="0" destOrd="4" presId="urn:microsoft.com/office/officeart/2005/8/layout/hList1"/>
    <dgm:cxn modelId="{63612F07-F4EA-4244-99EC-2E9FDE995955}" srcId="{E4B18D31-2453-44CF-83F6-410CCC8E78FE}" destId="{29FB0CD2-6FC0-42CC-A6BA-D6166600F276}" srcOrd="0" destOrd="0" parTransId="{E2C28577-67ED-4EC9-BFD9-5545B2909CE8}" sibTransId="{4FEE7B2E-F565-48FD-A5F6-DED8A1F555BF}"/>
    <dgm:cxn modelId="{8CDA20AC-DCBF-4A18-8B60-5B07F8D51A7F}" type="presOf" srcId="{E6BB6375-E78A-4D9D-81A6-E856AA061C98}" destId="{8591CD57-9788-4ABE-999E-10E716A9250B}" srcOrd="0" destOrd="1" presId="urn:microsoft.com/office/officeart/2005/8/layout/hList1"/>
    <dgm:cxn modelId="{1166AA39-1D90-4C19-B994-0061250DF810}" srcId="{4675B327-4DFD-45F2-8479-3C301C501464}" destId="{AE6F8161-6EA3-4913-906B-FD507EFAB680}" srcOrd="2" destOrd="0" parTransId="{183401E3-792C-4A4E-8B90-387C7390297F}" sibTransId="{42685331-B510-40C3-AE4F-E4785307551F}"/>
    <dgm:cxn modelId="{C6D05432-FA3A-4625-B7C5-8166A8854FC1}" srcId="{29FB0CD2-6FC0-42CC-A6BA-D6166600F276}" destId="{86F7069C-0A48-4240-B8F8-35F5DF8F1E5C}" srcOrd="0" destOrd="0" parTransId="{469F51A8-5B07-4F64-A4AD-7D4C326A253A}" sibTransId="{F8195E56-175A-4190-AEDE-485B4AE556D7}"/>
    <dgm:cxn modelId="{3CA1A822-2D12-42BF-BA30-059296F95926}" type="presOf" srcId="{D050A903-CDC7-4869-B5B6-9F9CFE8D5435}" destId="{8591CD57-9788-4ABE-999E-10E716A9250B}" srcOrd="0" destOrd="0" presId="urn:microsoft.com/office/officeart/2005/8/layout/hList1"/>
    <dgm:cxn modelId="{0EEB1440-0B95-40F1-BA70-A01353916FB7}" type="presOf" srcId="{4675B327-4DFD-45F2-8479-3C301C501464}" destId="{BC482172-D90B-4A60-9B0C-4C86D2526AF3}" srcOrd="0" destOrd="0" presId="urn:microsoft.com/office/officeart/2005/8/layout/hList1"/>
    <dgm:cxn modelId="{41A006F7-3CF1-45D6-B15F-7B4880925C69}" type="presParOf" srcId="{0AE0F110-33BD-4F11-BB9A-58C296761FD9}" destId="{841A9910-D460-4872-B3EC-0CAE26FA15DE}" srcOrd="0" destOrd="0" presId="urn:microsoft.com/office/officeart/2005/8/layout/hList1"/>
    <dgm:cxn modelId="{6F4BA288-4680-4583-A984-1A8C1C0F830D}" type="presParOf" srcId="{841A9910-D460-4872-B3EC-0CAE26FA15DE}" destId="{1076BA60-71E2-46E5-A4D0-321E925AC550}" srcOrd="0" destOrd="0" presId="urn:microsoft.com/office/officeart/2005/8/layout/hList1"/>
    <dgm:cxn modelId="{62011EDB-D8EC-4E3D-B840-6E12F926DC9B}" type="presParOf" srcId="{841A9910-D460-4872-B3EC-0CAE26FA15DE}" destId="{934C0A20-03DD-4A8D-9CB5-BB46D8EE0829}" srcOrd="1" destOrd="0" presId="urn:microsoft.com/office/officeart/2005/8/layout/hList1"/>
    <dgm:cxn modelId="{D7046942-2EC7-4742-8F1A-506560A62768}" type="presParOf" srcId="{0AE0F110-33BD-4F11-BB9A-58C296761FD9}" destId="{5DD6E8CD-02EA-497F-80A6-C039877CCF0D}" srcOrd="1" destOrd="0" presId="urn:microsoft.com/office/officeart/2005/8/layout/hList1"/>
    <dgm:cxn modelId="{C48D520C-0B9A-4B06-9C28-82435960C676}" type="presParOf" srcId="{0AE0F110-33BD-4F11-BB9A-58C296761FD9}" destId="{5B6B016E-4028-4921-899C-FF87B66CEF39}" srcOrd="2" destOrd="0" presId="urn:microsoft.com/office/officeart/2005/8/layout/hList1"/>
    <dgm:cxn modelId="{DAE1F29B-51C7-445F-9FB7-56D816EFD60C}" type="presParOf" srcId="{5B6B016E-4028-4921-899C-FF87B66CEF39}" destId="{BC482172-D90B-4A60-9B0C-4C86D2526AF3}" srcOrd="0" destOrd="0" presId="urn:microsoft.com/office/officeart/2005/8/layout/hList1"/>
    <dgm:cxn modelId="{91A9AA8A-FA22-418F-9542-5A812577F482}" type="presParOf" srcId="{5B6B016E-4028-4921-899C-FF87B66CEF39}" destId="{8591CD57-9788-4ABE-999E-10E716A9250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8796C1F-89D9-4DCD-8A81-7B3CFA3CD54D}" type="doc">
      <dgm:prSet loTypeId="urn:microsoft.com/office/officeart/2009/3/layout/PlusandMinus" loCatId="relationship" qsTypeId="urn:microsoft.com/office/officeart/2005/8/quickstyle/simple3" qsCatId="simple" csTypeId="urn:microsoft.com/office/officeart/2005/8/colors/accent3_2" csCatId="accent3" phldr="1"/>
      <dgm:spPr/>
      <dgm:t>
        <a:bodyPr/>
        <a:lstStyle/>
        <a:p>
          <a:endParaRPr lang="el-GR"/>
        </a:p>
      </dgm:t>
    </dgm:pt>
    <dgm:pt modelId="{EF21E180-2F61-4D67-8025-C9FDEA815287}">
      <dgm:prSet phldrT="[Κείμενο]"/>
      <dgm:spPr/>
      <dgm:t>
        <a:bodyPr/>
        <a:lstStyle/>
        <a:p>
          <a:r>
            <a:rPr lang="el-GR" dirty="0"/>
            <a:t>Εύκολη διαδικασία.</a:t>
          </a:r>
        </a:p>
        <a:p>
          <a:r>
            <a:rPr lang="el-GR" dirty="0"/>
            <a:t>Έτοιμοι αλγόριθμοι</a:t>
          </a:r>
        </a:p>
      </dgm:t>
    </dgm:pt>
    <dgm:pt modelId="{EA433F1B-A949-4CDD-BD3A-78049C768C14}" type="parTrans" cxnId="{EA2ECF40-30B0-4A08-A99A-9D37711B2F86}">
      <dgm:prSet/>
      <dgm:spPr/>
      <dgm:t>
        <a:bodyPr/>
        <a:lstStyle/>
        <a:p>
          <a:endParaRPr lang="el-GR"/>
        </a:p>
      </dgm:t>
    </dgm:pt>
    <dgm:pt modelId="{65C0403B-A4DD-4713-93AD-28B7823ADBA5}" type="sibTrans" cxnId="{EA2ECF40-30B0-4A08-A99A-9D37711B2F86}">
      <dgm:prSet/>
      <dgm:spPr/>
      <dgm:t>
        <a:bodyPr/>
        <a:lstStyle/>
        <a:p>
          <a:endParaRPr lang="el-GR"/>
        </a:p>
      </dgm:t>
    </dgm:pt>
    <dgm:pt modelId="{41D61541-4CDB-4217-B05A-E398EA1FC292}">
      <dgm:prSet phldrT="[Κείμενο]"/>
      <dgm:spPr/>
      <dgm:t>
        <a:bodyPr/>
        <a:lstStyle/>
        <a:p>
          <a:r>
            <a:rPr lang="el-GR" dirty="0"/>
            <a:t>Προκαθορισμένη  συνάρτηση ενεργειακού φάσματος.  Παραπλανητικά αποτελέσματα</a:t>
          </a:r>
        </a:p>
      </dgm:t>
    </dgm:pt>
    <dgm:pt modelId="{429D2B59-4AFA-449C-804C-2DD19F68B4AD}" type="parTrans" cxnId="{03B7CC87-B722-4D26-8079-6C8E6C3F0E28}">
      <dgm:prSet/>
      <dgm:spPr/>
      <dgm:t>
        <a:bodyPr/>
        <a:lstStyle/>
        <a:p>
          <a:endParaRPr lang="el-GR"/>
        </a:p>
      </dgm:t>
    </dgm:pt>
    <dgm:pt modelId="{4CBF9EB8-BD8C-4A3B-9DFD-E11D25F83701}" type="sibTrans" cxnId="{03B7CC87-B722-4D26-8079-6C8E6C3F0E28}">
      <dgm:prSet/>
      <dgm:spPr/>
      <dgm:t>
        <a:bodyPr/>
        <a:lstStyle/>
        <a:p>
          <a:endParaRPr lang="el-GR"/>
        </a:p>
      </dgm:t>
    </dgm:pt>
    <dgm:pt modelId="{95E48D94-3369-4725-B2BF-284B21519150}" type="pres">
      <dgm:prSet presAssocID="{F8796C1F-89D9-4DCD-8A81-7B3CFA3CD54D}" presName="Name0" presStyleCnt="0">
        <dgm:presLayoutVars>
          <dgm:chMax val="2"/>
          <dgm:chPref val="2"/>
          <dgm:dir/>
          <dgm:animOne/>
          <dgm:resizeHandles val="exact"/>
        </dgm:presLayoutVars>
      </dgm:prSet>
      <dgm:spPr/>
      <dgm:t>
        <a:bodyPr/>
        <a:lstStyle/>
        <a:p>
          <a:endParaRPr lang="en-US"/>
        </a:p>
      </dgm:t>
    </dgm:pt>
    <dgm:pt modelId="{D8C59AAA-108E-43BA-9EF9-99936339CA36}" type="pres">
      <dgm:prSet presAssocID="{F8796C1F-89D9-4DCD-8A81-7B3CFA3CD54D}" presName="Background" presStyleLbl="bgImgPlace1" presStyleIdx="0" presStyleCnt="1" custLinFactNeighborY="-10439"/>
      <dgm:spPr/>
    </dgm:pt>
    <dgm:pt modelId="{E7B30859-10BC-4140-AC5F-9B446A07DDA8}" type="pres">
      <dgm:prSet presAssocID="{F8796C1F-89D9-4DCD-8A81-7B3CFA3CD54D}" presName="ParentText1" presStyleLbl="revTx" presStyleIdx="0" presStyleCnt="2">
        <dgm:presLayoutVars>
          <dgm:chMax val="0"/>
          <dgm:chPref val="0"/>
          <dgm:bulletEnabled val="1"/>
        </dgm:presLayoutVars>
      </dgm:prSet>
      <dgm:spPr/>
      <dgm:t>
        <a:bodyPr/>
        <a:lstStyle/>
        <a:p>
          <a:endParaRPr lang="en-US"/>
        </a:p>
      </dgm:t>
    </dgm:pt>
    <dgm:pt modelId="{EEC26CCE-84C0-40A6-8597-2F40604A16DE}" type="pres">
      <dgm:prSet presAssocID="{F8796C1F-89D9-4DCD-8A81-7B3CFA3CD54D}" presName="ParentText2" presStyleLbl="revTx" presStyleIdx="1" presStyleCnt="2">
        <dgm:presLayoutVars>
          <dgm:chMax val="0"/>
          <dgm:chPref val="0"/>
          <dgm:bulletEnabled val="1"/>
        </dgm:presLayoutVars>
      </dgm:prSet>
      <dgm:spPr/>
      <dgm:t>
        <a:bodyPr/>
        <a:lstStyle/>
        <a:p>
          <a:endParaRPr lang="en-US"/>
        </a:p>
      </dgm:t>
    </dgm:pt>
    <dgm:pt modelId="{2BAED82F-163A-48B3-89F5-883184BE01F7}" type="pres">
      <dgm:prSet presAssocID="{F8796C1F-89D9-4DCD-8A81-7B3CFA3CD54D}" presName="Plus" presStyleLbl="alignNode1" presStyleIdx="0" presStyleCnt="2" custScaleX="89677" custScaleY="97451"/>
      <dgm:spPr/>
    </dgm:pt>
    <dgm:pt modelId="{CFC94DD7-EBDC-4394-9FB1-8F05203D633D}" type="pres">
      <dgm:prSet presAssocID="{F8796C1F-89D9-4DCD-8A81-7B3CFA3CD54D}" presName="Minus" presStyleLbl="alignNode1" presStyleIdx="1" presStyleCnt="2"/>
      <dgm:spPr/>
    </dgm:pt>
    <dgm:pt modelId="{598510DA-CBC1-4FA3-BCE5-5F3C21595B6C}" type="pres">
      <dgm:prSet presAssocID="{F8796C1F-89D9-4DCD-8A81-7B3CFA3CD54D}" presName="Divider" presStyleLbl="parChTrans1D1" presStyleIdx="0" presStyleCnt="1"/>
      <dgm:spPr/>
    </dgm:pt>
  </dgm:ptLst>
  <dgm:cxnLst>
    <dgm:cxn modelId="{DF1346AD-0C25-4AE0-A4A9-5ED6A675905B}" type="presOf" srcId="{EF21E180-2F61-4D67-8025-C9FDEA815287}" destId="{E7B30859-10BC-4140-AC5F-9B446A07DDA8}" srcOrd="0" destOrd="0" presId="urn:microsoft.com/office/officeart/2009/3/layout/PlusandMinus"/>
    <dgm:cxn modelId="{03B7CC87-B722-4D26-8079-6C8E6C3F0E28}" srcId="{F8796C1F-89D9-4DCD-8A81-7B3CFA3CD54D}" destId="{41D61541-4CDB-4217-B05A-E398EA1FC292}" srcOrd="1" destOrd="0" parTransId="{429D2B59-4AFA-449C-804C-2DD19F68B4AD}" sibTransId="{4CBF9EB8-BD8C-4A3B-9DFD-E11D25F83701}"/>
    <dgm:cxn modelId="{EA2ECF40-30B0-4A08-A99A-9D37711B2F86}" srcId="{F8796C1F-89D9-4DCD-8A81-7B3CFA3CD54D}" destId="{EF21E180-2F61-4D67-8025-C9FDEA815287}" srcOrd="0" destOrd="0" parTransId="{EA433F1B-A949-4CDD-BD3A-78049C768C14}" sibTransId="{65C0403B-A4DD-4713-93AD-28B7823ADBA5}"/>
    <dgm:cxn modelId="{B1D7D5B3-C033-4905-A91C-7296772BF490}" type="presOf" srcId="{F8796C1F-89D9-4DCD-8A81-7B3CFA3CD54D}" destId="{95E48D94-3369-4725-B2BF-284B21519150}" srcOrd="0" destOrd="0" presId="urn:microsoft.com/office/officeart/2009/3/layout/PlusandMinus"/>
    <dgm:cxn modelId="{22EA0CFF-89E7-4DB8-8353-A108D6133C4D}" type="presOf" srcId="{41D61541-4CDB-4217-B05A-E398EA1FC292}" destId="{EEC26CCE-84C0-40A6-8597-2F40604A16DE}" srcOrd="0" destOrd="0" presId="urn:microsoft.com/office/officeart/2009/3/layout/PlusandMinus"/>
    <dgm:cxn modelId="{2A9098A0-1659-4523-8A63-03235EB66B43}" type="presParOf" srcId="{95E48D94-3369-4725-B2BF-284B21519150}" destId="{D8C59AAA-108E-43BA-9EF9-99936339CA36}" srcOrd="0" destOrd="0" presId="urn:microsoft.com/office/officeart/2009/3/layout/PlusandMinus"/>
    <dgm:cxn modelId="{AC504A22-35E5-44D7-8D43-A60B106F8454}" type="presParOf" srcId="{95E48D94-3369-4725-B2BF-284B21519150}" destId="{E7B30859-10BC-4140-AC5F-9B446A07DDA8}" srcOrd="1" destOrd="0" presId="urn:microsoft.com/office/officeart/2009/3/layout/PlusandMinus"/>
    <dgm:cxn modelId="{E71F5375-4553-4D5B-85D9-64384C143534}" type="presParOf" srcId="{95E48D94-3369-4725-B2BF-284B21519150}" destId="{EEC26CCE-84C0-40A6-8597-2F40604A16DE}" srcOrd="2" destOrd="0" presId="urn:microsoft.com/office/officeart/2009/3/layout/PlusandMinus"/>
    <dgm:cxn modelId="{EE5307FE-CBBB-4025-B3C9-342C15AABBA6}" type="presParOf" srcId="{95E48D94-3369-4725-B2BF-284B21519150}" destId="{2BAED82F-163A-48B3-89F5-883184BE01F7}" srcOrd="3" destOrd="0" presId="urn:microsoft.com/office/officeart/2009/3/layout/PlusandMinus"/>
    <dgm:cxn modelId="{2AD91A59-A124-476A-9305-5420E0B2273C}" type="presParOf" srcId="{95E48D94-3369-4725-B2BF-284B21519150}" destId="{CFC94DD7-EBDC-4394-9FB1-8F05203D633D}" srcOrd="4" destOrd="0" presId="urn:microsoft.com/office/officeart/2009/3/layout/PlusandMinus"/>
    <dgm:cxn modelId="{14E4AA8D-6AE2-468C-86A2-C43C326EB6F8}" type="presParOf" srcId="{95E48D94-3369-4725-B2BF-284B21519150}" destId="{598510DA-CBC1-4FA3-BCE5-5F3C21595B6C}" srcOrd="5" destOrd="0" presId="urn:microsoft.com/office/officeart/2009/3/layout/PlusandMinu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1B9F6-F847-4F11-B423-4F3E595019B9}">
      <dsp:nvSpPr>
        <dsp:cNvPr id="0" name=""/>
        <dsp:cNvSpPr/>
      </dsp:nvSpPr>
      <dsp:spPr>
        <a:xfrm>
          <a:off x="3286" y="34417"/>
          <a:ext cx="3203971" cy="1014295"/>
        </a:xfrm>
        <a:prstGeom prst="rect">
          <a:avLst/>
        </a:prstGeom>
        <a:gradFill flip="none" rotWithShape="1">
          <a:gsLst>
            <a:gs pos="0">
              <a:schemeClr val="bg2"/>
            </a:gs>
            <a:gs pos="29000">
              <a:schemeClr val="accent3">
                <a:lumMod val="45000"/>
                <a:lumOff val="55000"/>
              </a:schemeClr>
            </a:gs>
            <a:gs pos="62000">
              <a:schemeClr val="accent3">
                <a:lumMod val="39000"/>
                <a:lumOff val="61000"/>
              </a:schemeClr>
            </a:gs>
            <a:gs pos="92000">
              <a:schemeClr val="accent3">
                <a:lumMod val="30000"/>
                <a:lumOff val="70000"/>
              </a:schemeClr>
            </a:gs>
          </a:gsLst>
          <a:path path="shape">
            <a:fillToRect l="50000" t="50000" r="50000" b="50000"/>
          </a:path>
          <a:tileRect/>
        </a:gra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l-GR" sz="2800" kern="1200" dirty="0"/>
            <a:t>Εισαγωγή</a:t>
          </a:r>
        </a:p>
      </dsp:txBody>
      <dsp:txXfrm>
        <a:off x="3286" y="34417"/>
        <a:ext cx="3203971" cy="1014295"/>
      </dsp:txXfrm>
    </dsp:sp>
    <dsp:sp modelId="{D69B88C1-7B9F-4B48-88F2-D91407D36563}">
      <dsp:nvSpPr>
        <dsp:cNvPr id="0" name=""/>
        <dsp:cNvSpPr/>
      </dsp:nvSpPr>
      <dsp:spPr>
        <a:xfrm>
          <a:off x="3286" y="1048712"/>
          <a:ext cx="3203971" cy="2017575"/>
        </a:xfrm>
        <a:prstGeom prst="rect">
          <a:avLst/>
        </a:prstGeom>
        <a:gradFill rotWithShape="0">
          <a:gsLst>
            <a:gs pos="0">
              <a:schemeClr val="bg2"/>
            </a:gs>
            <a:gs pos="29000">
              <a:schemeClr val="accent3">
                <a:lumMod val="45000"/>
                <a:lumOff val="55000"/>
              </a:schemeClr>
            </a:gs>
            <a:gs pos="62000">
              <a:schemeClr val="accent3">
                <a:lumMod val="39000"/>
                <a:lumOff val="61000"/>
              </a:schemeClr>
            </a:gs>
            <a:gs pos="92000">
              <a:schemeClr val="accent3">
                <a:lumMod val="30000"/>
                <a:lumOff val="70000"/>
              </a:schemeClr>
            </a:gs>
          </a:gsLst>
          <a:path path="rect">
            <a:fillToRect l="100000" t="100000"/>
          </a:path>
        </a:gra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l-GR" sz="2800" kern="1200" dirty="0"/>
            <a:t>Θεματολογία εργασίας</a:t>
          </a:r>
        </a:p>
        <a:p>
          <a:pPr marL="285750" lvl="1" indent="-285750" algn="l" defTabSz="1244600">
            <a:lnSpc>
              <a:spcPct val="90000"/>
            </a:lnSpc>
            <a:spcBef>
              <a:spcPct val="0"/>
            </a:spcBef>
            <a:spcAft>
              <a:spcPct val="15000"/>
            </a:spcAft>
            <a:buChar char="••"/>
          </a:pPr>
          <a:r>
            <a:rPr lang="el-GR" sz="2800" kern="1200" dirty="0"/>
            <a:t>Κίνητρο</a:t>
          </a:r>
        </a:p>
      </dsp:txBody>
      <dsp:txXfrm>
        <a:off x="3286" y="1048712"/>
        <a:ext cx="3203971" cy="2017575"/>
      </dsp:txXfrm>
    </dsp:sp>
    <dsp:sp modelId="{09836FBF-4552-48FE-9EE4-17C3D92F505E}">
      <dsp:nvSpPr>
        <dsp:cNvPr id="0" name=""/>
        <dsp:cNvSpPr/>
      </dsp:nvSpPr>
      <dsp:spPr>
        <a:xfrm>
          <a:off x="3655814" y="34417"/>
          <a:ext cx="3203971" cy="1014295"/>
        </a:xfrm>
        <a:prstGeom prst="rect">
          <a:avLst/>
        </a:prstGeom>
        <a:gradFill flip="none" rotWithShape="1">
          <a:gsLst>
            <a:gs pos="0">
              <a:schemeClr val="bg2"/>
            </a:gs>
            <a:gs pos="29000">
              <a:schemeClr val="accent3">
                <a:lumMod val="45000"/>
                <a:lumOff val="55000"/>
              </a:schemeClr>
            </a:gs>
            <a:gs pos="62000">
              <a:schemeClr val="accent3">
                <a:lumMod val="39000"/>
                <a:lumOff val="61000"/>
              </a:schemeClr>
            </a:gs>
            <a:gs pos="92000">
              <a:schemeClr val="accent3">
                <a:lumMod val="30000"/>
                <a:lumOff val="70000"/>
              </a:schemeClr>
            </a:gs>
          </a:gsLst>
          <a:path path="shape">
            <a:fillToRect l="50000" t="50000" r="50000" b="50000"/>
          </a:path>
          <a:tileRect/>
        </a:gra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l-GR" sz="2800" kern="1200" dirty="0"/>
            <a:t>Θεωρητικό μέρος</a:t>
          </a:r>
        </a:p>
      </dsp:txBody>
      <dsp:txXfrm>
        <a:off x="3655814" y="34417"/>
        <a:ext cx="3203971" cy="1014295"/>
      </dsp:txXfrm>
    </dsp:sp>
    <dsp:sp modelId="{71F457E3-5FE2-4A90-B14C-BE1383AFB7AE}">
      <dsp:nvSpPr>
        <dsp:cNvPr id="0" name=""/>
        <dsp:cNvSpPr/>
      </dsp:nvSpPr>
      <dsp:spPr>
        <a:xfrm>
          <a:off x="3655814" y="1048712"/>
          <a:ext cx="3203971" cy="2017575"/>
        </a:xfrm>
        <a:prstGeom prst="rect">
          <a:avLst/>
        </a:prstGeom>
        <a:gradFill rotWithShape="0">
          <a:gsLst>
            <a:gs pos="0">
              <a:schemeClr val="bg2"/>
            </a:gs>
            <a:gs pos="29000">
              <a:schemeClr val="accent3">
                <a:lumMod val="45000"/>
                <a:lumOff val="55000"/>
              </a:schemeClr>
            </a:gs>
            <a:gs pos="62000">
              <a:schemeClr val="accent3">
                <a:lumMod val="39000"/>
                <a:lumOff val="61000"/>
              </a:schemeClr>
            </a:gs>
            <a:gs pos="92000">
              <a:schemeClr val="accent3">
                <a:lumMod val="30000"/>
                <a:lumOff val="70000"/>
              </a:schemeClr>
            </a:gs>
          </a:gsLst>
          <a:path path="rect">
            <a:fillToRect l="100000" t="100000"/>
          </a:path>
        </a:gra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l-GR" sz="2800" kern="1200" dirty="0"/>
            <a:t> Ήλιος και </a:t>
          </a:r>
          <a:r>
            <a:rPr lang="en-US" sz="2800" kern="1200" dirty="0"/>
            <a:t>SEPs</a:t>
          </a:r>
          <a:endParaRPr lang="el-GR" sz="2800" kern="1200" dirty="0"/>
        </a:p>
        <a:p>
          <a:pPr marL="285750" lvl="1" indent="-285750" algn="l" defTabSz="1244600">
            <a:lnSpc>
              <a:spcPct val="90000"/>
            </a:lnSpc>
            <a:spcBef>
              <a:spcPct val="0"/>
            </a:spcBef>
            <a:spcAft>
              <a:spcPct val="15000"/>
            </a:spcAft>
            <a:buChar char="••"/>
          </a:pPr>
          <a:r>
            <a:rPr lang="el-GR" sz="2800" kern="1200" dirty="0"/>
            <a:t>Διαστημικός καιρός &amp; Τεχνολογία</a:t>
          </a:r>
        </a:p>
      </dsp:txBody>
      <dsp:txXfrm>
        <a:off x="3655814" y="1048712"/>
        <a:ext cx="3203971" cy="2017575"/>
      </dsp:txXfrm>
    </dsp:sp>
    <dsp:sp modelId="{5CBEB28C-0F00-4A93-87CA-87F1916A31F1}">
      <dsp:nvSpPr>
        <dsp:cNvPr id="0" name=""/>
        <dsp:cNvSpPr/>
      </dsp:nvSpPr>
      <dsp:spPr>
        <a:xfrm>
          <a:off x="7308342" y="34417"/>
          <a:ext cx="3203971" cy="1014295"/>
        </a:xfrm>
        <a:prstGeom prst="rect">
          <a:avLst/>
        </a:prstGeom>
        <a:gradFill flip="none" rotWithShape="1">
          <a:gsLst>
            <a:gs pos="0">
              <a:schemeClr val="bg2"/>
            </a:gs>
            <a:gs pos="29000">
              <a:schemeClr val="accent3">
                <a:lumMod val="45000"/>
                <a:lumOff val="55000"/>
              </a:schemeClr>
            </a:gs>
            <a:gs pos="62000">
              <a:schemeClr val="accent3">
                <a:lumMod val="39000"/>
                <a:lumOff val="61000"/>
              </a:schemeClr>
            </a:gs>
            <a:gs pos="92000">
              <a:schemeClr val="accent3">
                <a:lumMod val="30000"/>
                <a:lumOff val="70000"/>
              </a:schemeClr>
            </a:gs>
          </a:gsLst>
          <a:path path="shape">
            <a:fillToRect l="50000" t="50000" r="50000" b="50000"/>
          </a:path>
          <a:tileRect/>
        </a:gra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l-GR" sz="2800" kern="1200" dirty="0"/>
            <a:t>Υπολογιστικό μέρος</a:t>
          </a:r>
        </a:p>
      </dsp:txBody>
      <dsp:txXfrm>
        <a:off x="7308342" y="34417"/>
        <a:ext cx="3203971" cy="1014295"/>
      </dsp:txXfrm>
    </dsp:sp>
    <dsp:sp modelId="{EDEFCAFC-C1D7-4CD4-82A8-B315A617D1D0}">
      <dsp:nvSpPr>
        <dsp:cNvPr id="0" name=""/>
        <dsp:cNvSpPr/>
      </dsp:nvSpPr>
      <dsp:spPr>
        <a:xfrm>
          <a:off x="7308342" y="1048712"/>
          <a:ext cx="3203971" cy="2017575"/>
        </a:xfrm>
        <a:prstGeom prst="rect">
          <a:avLst/>
        </a:prstGeom>
        <a:gradFill rotWithShape="0">
          <a:gsLst>
            <a:gs pos="0">
              <a:schemeClr val="bg2"/>
            </a:gs>
            <a:gs pos="29000">
              <a:schemeClr val="accent3">
                <a:lumMod val="45000"/>
                <a:lumOff val="55000"/>
              </a:schemeClr>
            </a:gs>
            <a:gs pos="62000">
              <a:schemeClr val="accent3">
                <a:lumMod val="39000"/>
                <a:lumOff val="61000"/>
              </a:schemeClr>
            </a:gs>
            <a:gs pos="92000">
              <a:schemeClr val="accent3">
                <a:lumMod val="30000"/>
                <a:lumOff val="70000"/>
              </a:schemeClr>
            </a:gs>
          </a:gsLst>
          <a:path path="rect">
            <a:fillToRect l="100000" t="100000"/>
          </a:path>
        </a:gra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l-GR" sz="2800" kern="1200" dirty="0"/>
            <a:t>Ανάλυση δεδομένων</a:t>
          </a:r>
        </a:p>
        <a:p>
          <a:pPr marL="285750" lvl="1" indent="-285750" algn="l" defTabSz="1244600">
            <a:lnSpc>
              <a:spcPct val="90000"/>
            </a:lnSpc>
            <a:spcBef>
              <a:spcPct val="0"/>
            </a:spcBef>
            <a:spcAft>
              <a:spcPct val="15000"/>
            </a:spcAft>
            <a:buChar char="••"/>
          </a:pPr>
          <a:r>
            <a:rPr lang="el-GR" sz="2800" kern="1200" dirty="0"/>
            <a:t>Συμπεράσματα</a:t>
          </a:r>
        </a:p>
      </dsp:txBody>
      <dsp:txXfrm>
        <a:off x="7308342" y="1048712"/>
        <a:ext cx="3203971" cy="201757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B5F763-C94C-40F0-B863-DFE6CBA5AD5F}">
      <dsp:nvSpPr>
        <dsp:cNvPr id="0" name=""/>
        <dsp:cNvSpPr/>
      </dsp:nvSpPr>
      <dsp:spPr>
        <a:xfrm>
          <a:off x="3708" y="0"/>
          <a:ext cx="1621548" cy="213478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l-GR" sz="1800" kern="1200" dirty="0">
              <a:latin typeface="Calibri (Κυρίως κείμενο)"/>
              <a:cs typeface="Times New Roman" panose="02020603050405020304" pitchFamily="18" charset="0"/>
            </a:rPr>
            <a:t>Δεδομένα σε ενεργειακές ροές</a:t>
          </a:r>
          <a:r>
            <a:rPr lang="en-US" sz="1800" kern="1200" dirty="0">
              <a:latin typeface="Calibri (Κυρίως κείμενο)"/>
              <a:cs typeface="Times New Roman" panose="02020603050405020304" pitchFamily="18" charset="0"/>
            </a:rPr>
            <a:t> </a:t>
          </a:r>
          <a:endParaRPr lang="el-GR" sz="1800" kern="1200" dirty="0">
            <a:latin typeface="Calibri (Κυρίως κείμενο)"/>
            <a:cs typeface="Times New Roman" panose="02020603050405020304" pitchFamily="18" charset="0"/>
          </a:endParaRPr>
        </a:p>
        <a:p>
          <a:pPr lvl="0" algn="ctr" defTabSz="800100">
            <a:lnSpc>
              <a:spcPct val="90000"/>
            </a:lnSpc>
            <a:spcBef>
              <a:spcPct val="0"/>
            </a:spcBef>
            <a:spcAft>
              <a:spcPct val="35000"/>
            </a:spcAft>
          </a:pPr>
          <a:r>
            <a:rPr lang="en-US" sz="1800" kern="1200" dirty="0">
              <a:latin typeface="Calibri (Κυρίως κείμενο)"/>
              <a:cs typeface="Times New Roman" panose="02020603050405020304" pitchFamily="18" charset="0"/>
            </a:rPr>
            <a:t>(Raw Data)</a:t>
          </a:r>
          <a:endParaRPr lang="el-GR" sz="1800" kern="1200" dirty="0">
            <a:latin typeface="Calibri (Κυρίως κείμενο)"/>
            <a:cs typeface="Times New Roman" panose="02020603050405020304" pitchFamily="18" charset="0"/>
          </a:endParaRPr>
        </a:p>
      </dsp:txBody>
      <dsp:txXfrm>
        <a:off x="51202" y="47494"/>
        <a:ext cx="1526560" cy="2039795"/>
      </dsp:txXfrm>
    </dsp:sp>
    <dsp:sp modelId="{3FA725AB-88BC-4F7C-89CE-3AEA3511C175}">
      <dsp:nvSpPr>
        <dsp:cNvPr id="0" name=""/>
        <dsp:cNvSpPr/>
      </dsp:nvSpPr>
      <dsp:spPr>
        <a:xfrm>
          <a:off x="1787411" y="866319"/>
          <a:ext cx="343768" cy="40214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l-GR" sz="1800" kern="1200">
            <a:latin typeface="Calibri (Κυρίως κείμενο)"/>
          </a:endParaRPr>
        </a:p>
      </dsp:txBody>
      <dsp:txXfrm>
        <a:off x="1787411" y="946748"/>
        <a:ext cx="240638" cy="241285"/>
      </dsp:txXfrm>
    </dsp:sp>
    <dsp:sp modelId="{EB7731AA-4572-4791-B7B4-72CF8BC7CD3B}">
      <dsp:nvSpPr>
        <dsp:cNvPr id="0" name=""/>
        <dsp:cNvSpPr/>
      </dsp:nvSpPr>
      <dsp:spPr>
        <a:xfrm>
          <a:off x="2273876" y="0"/>
          <a:ext cx="1621548" cy="213478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l-GR" sz="1800" kern="1200" dirty="0">
              <a:latin typeface="Calibri (Κυρίως κείμενο)"/>
              <a:cs typeface="Times New Roman" panose="02020603050405020304" pitchFamily="18" charset="0"/>
            </a:rPr>
            <a:t>Διαγραφή μετρήσεων που βρίσκονται σε ζώνες ακτινοβολίας για τον </a:t>
          </a:r>
          <a:r>
            <a:rPr lang="en-US" sz="1800" kern="1200" dirty="0">
              <a:latin typeface="Calibri (Κυρίως κείμενο)"/>
              <a:cs typeface="Times New Roman" panose="02020603050405020304" pitchFamily="18" charset="0"/>
            </a:rPr>
            <a:t>INTEGRAL</a:t>
          </a:r>
          <a:endParaRPr lang="el-GR" sz="1800" kern="1200" dirty="0">
            <a:latin typeface="Calibri (Κυρίως κείμενο)"/>
            <a:cs typeface="Times New Roman" panose="02020603050405020304" pitchFamily="18" charset="0"/>
          </a:endParaRPr>
        </a:p>
      </dsp:txBody>
      <dsp:txXfrm>
        <a:off x="2321370" y="47494"/>
        <a:ext cx="1526560" cy="2039795"/>
      </dsp:txXfrm>
    </dsp:sp>
    <dsp:sp modelId="{903AE7D1-6B50-4B36-A58D-26CF38B656EF}">
      <dsp:nvSpPr>
        <dsp:cNvPr id="0" name=""/>
        <dsp:cNvSpPr/>
      </dsp:nvSpPr>
      <dsp:spPr>
        <a:xfrm>
          <a:off x="4057579" y="866319"/>
          <a:ext cx="343768" cy="40214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l-GR" sz="1800" kern="1200">
            <a:latin typeface="Calibri (Κυρίως κείμενο)"/>
          </a:endParaRPr>
        </a:p>
      </dsp:txBody>
      <dsp:txXfrm>
        <a:off x="4057579" y="946748"/>
        <a:ext cx="240638" cy="241285"/>
      </dsp:txXfrm>
    </dsp:sp>
    <dsp:sp modelId="{AD980FFC-AE93-4BE6-8444-633790124859}">
      <dsp:nvSpPr>
        <dsp:cNvPr id="0" name=""/>
        <dsp:cNvSpPr/>
      </dsp:nvSpPr>
      <dsp:spPr>
        <a:xfrm>
          <a:off x="4544043" y="0"/>
          <a:ext cx="1621548" cy="213478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l-GR" sz="1800" kern="1200" dirty="0">
              <a:latin typeface="Calibri (Κυρίως κείμενο)"/>
              <a:cs typeface="Times New Roman" panose="02020603050405020304" pitchFamily="18" charset="0"/>
            </a:rPr>
            <a:t>Διαχωρισμός των μετρήσεων για τις χρονικές περιόδους 2009-2013</a:t>
          </a:r>
        </a:p>
      </dsp:txBody>
      <dsp:txXfrm>
        <a:off x="4591537" y="47494"/>
        <a:ext cx="1526560" cy="2039795"/>
      </dsp:txXfrm>
    </dsp:sp>
    <dsp:sp modelId="{D124B55D-4C3D-452F-86AB-3511A24405A3}">
      <dsp:nvSpPr>
        <dsp:cNvPr id="0" name=""/>
        <dsp:cNvSpPr/>
      </dsp:nvSpPr>
      <dsp:spPr>
        <a:xfrm>
          <a:off x="6327746" y="866319"/>
          <a:ext cx="343768" cy="40214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l-GR" sz="1800" kern="1200">
            <a:latin typeface="Calibri (Κυρίως κείμενο)"/>
          </a:endParaRPr>
        </a:p>
      </dsp:txBody>
      <dsp:txXfrm>
        <a:off x="6327746" y="946748"/>
        <a:ext cx="240638" cy="241285"/>
      </dsp:txXfrm>
    </dsp:sp>
    <dsp:sp modelId="{58348C4C-46FD-436B-9989-13A14E33591A}">
      <dsp:nvSpPr>
        <dsp:cNvPr id="0" name=""/>
        <dsp:cNvSpPr/>
      </dsp:nvSpPr>
      <dsp:spPr>
        <a:xfrm>
          <a:off x="6814211" y="0"/>
          <a:ext cx="1621548" cy="213478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l-GR" sz="1800" kern="1200" dirty="0">
              <a:latin typeface="Calibri (Κυρίως κείμενο)"/>
              <a:cs typeface="Times New Roman" panose="02020603050405020304" pitchFamily="18" charset="0"/>
            </a:rPr>
            <a:t>Παρεμβολή στους χρόνους του </a:t>
          </a:r>
          <a:r>
            <a:rPr lang="en-US" sz="1800" kern="1200" dirty="0">
              <a:latin typeface="Calibri (Κυρίως κείμενο)"/>
              <a:cs typeface="Times New Roman" panose="02020603050405020304" pitchFamily="18" charset="0"/>
            </a:rPr>
            <a:t>INTEGRAL</a:t>
          </a:r>
          <a:r>
            <a:rPr lang="el-GR" sz="1800" kern="1200" dirty="0">
              <a:latin typeface="Calibri (Κυρίως κείμενο)"/>
              <a:cs typeface="Times New Roman" panose="02020603050405020304" pitchFamily="18" charset="0"/>
            </a:rPr>
            <a:t> &amp; Δημιουργία πινάκων με όλα τα </a:t>
          </a:r>
          <a:r>
            <a:rPr lang="en-US" sz="1800" kern="1200" dirty="0">
              <a:latin typeface="Calibri (Κυρίως κείμενο)"/>
              <a:cs typeface="Times New Roman" panose="02020603050405020304" pitchFamily="18" charset="0"/>
            </a:rPr>
            <a:t>SEPs</a:t>
          </a:r>
          <a:endParaRPr lang="el-GR" sz="1800" kern="1200" dirty="0">
            <a:latin typeface="Calibri (Κυρίως κείμενο)"/>
            <a:cs typeface="Times New Roman" panose="02020603050405020304" pitchFamily="18" charset="0"/>
          </a:endParaRPr>
        </a:p>
      </dsp:txBody>
      <dsp:txXfrm>
        <a:off x="6861705" y="47494"/>
        <a:ext cx="1526560" cy="2039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B87FE-D7DF-4ADF-AAF3-32626B022294}">
      <dsp:nvSpPr>
        <dsp:cNvPr id="0" name=""/>
        <dsp:cNvSpPr/>
      </dsp:nvSpPr>
      <dsp:spPr>
        <a:xfrm>
          <a:off x="1993244" y="0"/>
          <a:ext cx="2175669" cy="2175669"/>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t="-21000" b="-21000"/>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C7CFA2-63C8-4DB5-B69C-DB7F77A61200}">
      <dsp:nvSpPr>
        <dsp:cNvPr id="0" name=""/>
        <dsp:cNvSpPr/>
      </dsp:nvSpPr>
      <dsp:spPr>
        <a:xfrm>
          <a:off x="1993244" y="0"/>
          <a:ext cx="217" cy="4351338"/>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326941-F4AA-455D-84A2-2102E539EAED}">
      <dsp:nvSpPr>
        <dsp:cNvPr id="0" name=""/>
        <dsp:cNvSpPr/>
      </dsp:nvSpPr>
      <dsp:spPr>
        <a:xfrm>
          <a:off x="1993244" y="2175669"/>
          <a:ext cx="2175669"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a:t>Herschel </a:t>
          </a:r>
          <a14:m xmlns:a14="http://schemas.microsoft.com/office/drawing/2010/main">
            <m:oMath xmlns:m="http://schemas.openxmlformats.org/officeDocument/2006/math">
              <m:d>
                <m:dPr>
                  <m:ctrlPr>
                    <a:rPr lang="en-US" sz="2600" b="0" i="1" kern="1200" smtClean="0">
                      <a:latin typeface="Cambria Math" panose="02040503050406030204" pitchFamily="18" charset="0"/>
                    </a:rPr>
                  </m:ctrlPr>
                </m:dPr>
                <m:e>
                  <m:sSub>
                    <m:sSubPr>
                      <m:ctrlPr>
                        <a:rPr lang="en-US" sz="2600" b="0" i="1" kern="1200" smtClean="0">
                          <a:latin typeface="Cambria Math" panose="02040503050406030204" pitchFamily="18" charset="0"/>
                        </a:rPr>
                      </m:ctrlPr>
                    </m:sSubPr>
                    <m:e>
                      <m:r>
                        <a:rPr lang="en-US" sz="2600" b="0" i="1" kern="1200" smtClean="0">
                          <a:latin typeface="Cambria Math" panose="02040503050406030204" pitchFamily="18" charset="0"/>
                        </a:rPr>
                        <m:t>𝐿</m:t>
                      </m:r>
                    </m:e>
                    <m:sub>
                      <m:r>
                        <a:rPr lang="en-US" sz="2600" b="0" i="1" kern="1200" smtClean="0">
                          <a:latin typeface="Cambria Math" panose="02040503050406030204" pitchFamily="18" charset="0"/>
                        </a:rPr>
                        <m:t>2</m:t>
                      </m:r>
                    </m:sub>
                  </m:sSub>
                </m:e>
              </m:d>
            </m:oMath>
          </a14:m>
          <a:r>
            <a:rPr lang="en-US" sz="2600" kern="1200" dirty="0"/>
            <a:t> </a:t>
          </a:r>
          <a:r>
            <a:rPr lang="el-GR" sz="2600" kern="1200" dirty="0"/>
            <a:t>2009 -</a:t>
          </a:r>
          <a:r>
            <a:rPr lang="en-US" sz="2600" kern="1200" dirty="0"/>
            <a:t> </a:t>
          </a:r>
          <a:r>
            <a:rPr lang="el-GR" sz="2600" kern="1200" dirty="0"/>
            <a:t>2013	</a:t>
          </a:r>
          <a:r>
            <a:rPr lang="en-US" sz="2800" kern="1200" dirty="0"/>
            <a:t>	</a:t>
          </a:r>
          <a:endParaRPr lang="el-GR" sz="2800" kern="1200" dirty="0"/>
        </a:p>
      </dsp:txBody>
      <dsp:txXfrm>
        <a:off x="1993244" y="2175669"/>
        <a:ext cx="2175669" cy="2175669"/>
      </dsp:txXfrm>
    </dsp:sp>
    <dsp:sp modelId="{24EAD926-7C4D-4975-AEFE-665817A7482B}">
      <dsp:nvSpPr>
        <dsp:cNvPr id="0" name=""/>
        <dsp:cNvSpPr/>
      </dsp:nvSpPr>
      <dsp:spPr>
        <a:xfrm>
          <a:off x="4169965" y="0"/>
          <a:ext cx="2175669" cy="2175669"/>
        </a:xfrm>
        <a:prstGeom prst="rect">
          <a:avLst/>
        </a:prstGeom>
        <a:blipFill>
          <a:blip xmlns:r="http://schemas.openxmlformats.org/officeDocument/2006/relationships" r:embed="rId2" cstate="hqprint">
            <a:extLst>
              <a:ext uri="{28A0092B-C50C-407E-A947-70E740481C1C}">
                <a14:useLocalDpi xmlns:a14="http://schemas.microsoft.com/office/drawing/2010/main" val="0"/>
              </a:ext>
            </a:extLst>
          </a:blip>
          <a:srcRect/>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A130B0-74D0-4838-936F-1B69F01F36DC}">
      <dsp:nvSpPr>
        <dsp:cNvPr id="0" name=""/>
        <dsp:cNvSpPr/>
      </dsp:nvSpPr>
      <dsp:spPr>
        <a:xfrm>
          <a:off x="4169965" y="0"/>
          <a:ext cx="217" cy="4351338"/>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888233-0D9E-465C-B754-A3052DA61285}">
      <dsp:nvSpPr>
        <dsp:cNvPr id="0" name=""/>
        <dsp:cNvSpPr/>
      </dsp:nvSpPr>
      <dsp:spPr>
        <a:xfrm>
          <a:off x="4169965" y="2175669"/>
          <a:ext cx="2175669"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a:t>Planck </a:t>
          </a:r>
          <a14:m xmlns:a14="http://schemas.microsoft.com/office/drawing/2010/main">
            <m:oMath xmlns:m="http://schemas.openxmlformats.org/officeDocument/2006/math">
              <m:d>
                <m:dPr>
                  <m:ctrlPr>
                    <a:rPr lang="en-US" sz="2600" b="0" i="1" kern="1200" smtClean="0">
                      <a:latin typeface="Cambria Math" panose="02040503050406030204" pitchFamily="18" charset="0"/>
                    </a:rPr>
                  </m:ctrlPr>
                </m:dPr>
                <m:e>
                  <m:sSub>
                    <m:sSubPr>
                      <m:ctrlPr>
                        <a:rPr lang="en-US" sz="2600" b="0" i="1" kern="1200" smtClean="0">
                          <a:latin typeface="Cambria Math" panose="02040503050406030204" pitchFamily="18" charset="0"/>
                        </a:rPr>
                      </m:ctrlPr>
                    </m:sSubPr>
                    <m:e>
                      <m:r>
                        <a:rPr lang="en-US" sz="2600" b="0" i="1" kern="1200" smtClean="0">
                          <a:latin typeface="Cambria Math" panose="02040503050406030204" pitchFamily="18" charset="0"/>
                        </a:rPr>
                        <m:t>𝐿</m:t>
                      </m:r>
                    </m:e>
                    <m:sub>
                      <m:r>
                        <a:rPr lang="en-US" sz="2600" b="0" i="1" kern="1200" smtClean="0">
                          <a:latin typeface="Cambria Math" panose="02040503050406030204" pitchFamily="18" charset="0"/>
                        </a:rPr>
                        <m:t>2</m:t>
                      </m:r>
                    </m:sub>
                  </m:sSub>
                </m:e>
              </m:d>
            </m:oMath>
          </a14:m>
          <a:r>
            <a:rPr lang="el-GR" sz="2600" kern="1200" dirty="0"/>
            <a:t> 2009 - 2013</a:t>
          </a:r>
        </a:p>
      </dsp:txBody>
      <dsp:txXfrm>
        <a:off x="4169965" y="2175669"/>
        <a:ext cx="2175669" cy="2175669"/>
      </dsp:txXfrm>
    </dsp:sp>
    <dsp:sp modelId="{B8949056-13C0-4DA8-9B04-4ADE28D50BF6}">
      <dsp:nvSpPr>
        <dsp:cNvPr id="0" name=""/>
        <dsp:cNvSpPr/>
      </dsp:nvSpPr>
      <dsp:spPr>
        <a:xfrm>
          <a:off x="6346686" y="0"/>
          <a:ext cx="2175669" cy="21756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9EFE33-8DA3-4DC4-88DF-6B96CF8BCF8B}">
      <dsp:nvSpPr>
        <dsp:cNvPr id="0" name=""/>
        <dsp:cNvSpPr/>
      </dsp:nvSpPr>
      <dsp:spPr>
        <a:xfrm>
          <a:off x="6346686" y="0"/>
          <a:ext cx="217" cy="4351338"/>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50F125-72DC-4FC5-ABBB-98CA72EBCFC9}">
      <dsp:nvSpPr>
        <dsp:cNvPr id="0" name=""/>
        <dsp:cNvSpPr/>
      </dsp:nvSpPr>
      <dsp:spPr>
        <a:xfrm>
          <a:off x="6346686" y="2175669"/>
          <a:ext cx="2175669"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a:t>INTEGRAL 2002 -</a:t>
          </a:r>
          <a:r>
            <a:rPr lang="el-GR" sz="2600" kern="1200" dirty="0"/>
            <a:t> </a:t>
          </a:r>
          <a:r>
            <a:rPr lang="en-US" sz="2600" kern="1200" dirty="0">
              <a:solidFill>
                <a:schemeClr val="tx1"/>
              </a:solidFill>
            </a:rPr>
            <a:t>….</a:t>
          </a:r>
        </a:p>
      </dsp:txBody>
      <dsp:txXfrm>
        <a:off x="6346686" y="2175669"/>
        <a:ext cx="2175669" cy="21756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C11F1-E048-4ECD-94BE-6D245A31C53D}">
      <dsp:nvSpPr>
        <dsp:cNvPr id="0" name=""/>
        <dsp:cNvSpPr/>
      </dsp:nvSpPr>
      <dsp:spPr>
        <a:xfrm rot="10800000">
          <a:off x="1720775" y="23"/>
          <a:ext cx="5176246" cy="1667936"/>
        </a:xfrm>
        <a:prstGeom prst="homePlate">
          <a:avLst/>
        </a:prstGeom>
        <a:gradFill flip="none" rotWithShape="1">
          <a:gsLst>
            <a:gs pos="0">
              <a:schemeClr val="bg2"/>
            </a:gs>
            <a:gs pos="29000">
              <a:schemeClr val="accent3">
                <a:lumMod val="45000"/>
                <a:lumOff val="55000"/>
              </a:schemeClr>
            </a:gs>
            <a:gs pos="62000">
              <a:schemeClr val="accent3">
                <a:lumMod val="39000"/>
                <a:lumOff val="61000"/>
              </a:schemeClr>
            </a:gs>
            <a:gs pos="92000">
              <a:schemeClr val="accent3">
                <a:lumMod val="30000"/>
                <a:lumOff val="70000"/>
              </a:schemeClr>
            </a:gs>
          </a:gsLst>
          <a:path path="shape">
            <a:fillToRect l="50000" t="50000" r="50000" b="50000"/>
          </a:path>
          <a:tileRect/>
        </a:gra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5514" tIns="99060" rIns="184912" bIns="99060" numCol="1" spcCol="1270" anchor="ctr" anchorCtr="0">
          <a:noAutofit/>
        </a:bodyPr>
        <a:lstStyle/>
        <a:p>
          <a:pPr lvl="0" algn="ctr" defTabSz="1155700">
            <a:lnSpc>
              <a:spcPct val="90000"/>
            </a:lnSpc>
            <a:spcBef>
              <a:spcPct val="0"/>
            </a:spcBef>
            <a:spcAft>
              <a:spcPct val="35000"/>
            </a:spcAft>
          </a:pPr>
          <a:r>
            <a:rPr lang="en-US" sz="2600" b="0" i="0" u="sng" kern="1200" dirty="0"/>
            <a:t>Highly Elliptical Orbit</a:t>
          </a:r>
        </a:p>
        <a:p>
          <a:pPr lvl="0" algn="ctr" defTabSz="1155700">
            <a:lnSpc>
              <a:spcPct val="90000"/>
            </a:lnSpc>
            <a:spcBef>
              <a:spcPct val="0"/>
            </a:spcBef>
            <a:spcAft>
              <a:spcPct val="35000"/>
            </a:spcAft>
          </a:pPr>
          <a:r>
            <a:rPr lang="en-US" sz="2600" i="1" kern="1200" dirty="0"/>
            <a:t>INTEGRAL: </a:t>
          </a:r>
          <a:r>
            <a:rPr lang="el-GR" sz="2600" i="1" kern="1200" dirty="0"/>
            <a:t>                      </a:t>
          </a:r>
          <a:r>
            <a:rPr lang="el-GR" sz="2600" kern="1200" dirty="0"/>
            <a:t>Ζώνες ακτινοβολίας      Μικρή απόσταση</a:t>
          </a:r>
        </a:p>
      </dsp:txBody>
      <dsp:txXfrm rot="10800000">
        <a:off x="2137759" y="23"/>
        <a:ext cx="4759262" cy="1667936"/>
      </dsp:txXfrm>
    </dsp:sp>
    <dsp:sp modelId="{798C21B2-1BE5-4019-A8F5-5DA8830553F4}">
      <dsp:nvSpPr>
        <dsp:cNvPr id="0" name=""/>
        <dsp:cNvSpPr/>
      </dsp:nvSpPr>
      <dsp:spPr>
        <a:xfrm>
          <a:off x="886807" y="23"/>
          <a:ext cx="1667936" cy="1667936"/>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2417" t="1642" r="-42417" b="-2656"/>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2EE03F-E397-4FC0-9BCE-983BEA0A8E74}">
      <dsp:nvSpPr>
        <dsp:cNvPr id="0" name=""/>
        <dsp:cNvSpPr/>
      </dsp:nvSpPr>
      <dsp:spPr>
        <a:xfrm rot="10800000">
          <a:off x="1720775" y="2165851"/>
          <a:ext cx="5176246" cy="1667936"/>
        </a:xfrm>
        <a:prstGeom prst="homePlate">
          <a:avLst/>
        </a:prstGeom>
        <a:gradFill rotWithShape="0">
          <a:gsLst>
            <a:gs pos="0">
              <a:schemeClr val="bg2"/>
            </a:gs>
            <a:gs pos="29000">
              <a:schemeClr val="accent3">
                <a:lumMod val="45000"/>
                <a:lumOff val="55000"/>
              </a:schemeClr>
            </a:gs>
            <a:gs pos="62000">
              <a:schemeClr val="accent3">
                <a:lumMod val="39000"/>
                <a:lumOff val="61000"/>
              </a:schemeClr>
            </a:gs>
            <a:gs pos="92000">
              <a:schemeClr val="accent3">
                <a:lumMod val="30000"/>
                <a:lumOff val="70000"/>
              </a:schemeClr>
            </a:gs>
          </a:gsLst>
          <a:path path="shape">
            <a:fillToRect l="50000" t="50000" r="50000" b="50000"/>
          </a:path>
        </a:gra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5514" tIns="99060" rIns="184912" bIns="99060" numCol="1" spcCol="1270" anchor="ctr" anchorCtr="0">
          <a:noAutofit/>
        </a:bodyPr>
        <a:lstStyle/>
        <a:p>
          <a:pPr lvl="0" algn="ctr" defTabSz="1155700">
            <a:lnSpc>
              <a:spcPct val="90000"/>
            </a:lnSpc>
            <a:spcBef>
              <a:spcPct val="0"/>
            </a:spcBef>
            <a:spcAft>
              <a:spcPct val="35000"/>
            </a:spcAft>
          </a:pPr>
          <a:r>
            <a:rPr lang="el-GR" sz="2600" b="0" u="sng" kern="1200" dirty="0"/>
            <a:t>Σημείο </a:t>
          </a:r>
          <a14:m xmlns:a14="http://schemas.microsoft.com/office/drawing/2010/main">
            <m:oMath xmlns:m="http://schemas.openxmlformats.org/officeDocument/2006/math">
              <m:sSub>
                <m:sSubPr>
                  <m:ctrlPr>
                    <a:rPr lang="en-US" sz="2600" b="0" i="1" u="sng" kern="1200" smtClean="0">
                      <a:latin typeface="Cambria Math" panose="02040503050406030204" pitchFamily="18" charset="0"/>
                    </a:rPr>
                  </m:ctrlPr>
                </m:sSubPr>
                <m:e>
                  <m:r>
                    <a:rPr lang="en-US" sz="2600" b="0" i="1" u="sng" kern="1200" smtClean="0">
                      <a:latin typeface="Cambria Math" panose="02040503050406030204" pitchFamily="18" charset="0"/>
                    </a:rPr>
                    <m:t>𝐿</m:t>
                  </m:r>
                </m:e>
                <m:sub>
                  <m:r>
                    <a:rPr lang="en-US" sz="2600" b="0" i="1" u="sng" kern="1200" smtClean="0">
                      <a:latin typeface="Cambria Math" panose="02040503050406030204" pitchFamily="18" charset="0"/>
                    </a:rPr>
                    <m:t>2</m:t>
                  </m:r>
                </m:sub>
              </m:sSub>
            </m:oMath>
          </a14:m>
          <a:endParaRPr lang="en-US" sz="2600" b="0" u="sng" kern="1200" dirty="0"/>
        </a:p>
        <a:p>
          <a:pPr lvl="0" algn="ctr" defTabSz="1155700">
            <a:lnSpc>
              <a:spcPct val="90000"/>
            </a:lnSpc>
            <a:spcBef>
              <a:spcPct val="0"/>
            </a:spcBef>
            <a:spcAft>
              <a:spcPct val="35000"/>
            </a:spcAft>
          </a:pPr>
          <a:r>
            <a:rPr lang="en-US" sz="2600" b="0" i="1" u="none" kern="1200" dirty="0">
              <a:effectLst/>
            </a:rPr>
            <a:t>Herschel</a:t>
          </a:r>
          <a:r>
            <a:rPr lang="el-GR" sz="2600" b="0" i="1" u="none" kern="1200" dirty="0">
              <a:effectLst/>
            </a:rPr>
            <a:t> &amp;</a:t>
          </a:r>
          <a:r>
            <a:rPr lang="en-US" sz="2600" b="0" i="1" u="none" kern="1200" dirty="0">
              <a:effectLst/>
            </a:rPr>
            <a:t> Planck:</a:t>
          </a:r>
          <a:r>
            <a:rPr lang="el-GR" sz="2600" b="0" i="1" u="none" kern="1200" dirty="0">
              <a:effectLst/>
            </a:rPr>
            <a:t>  </a:t>
          </a:r>
          <a:r>
            <a:rPr lang="el-GR" sz="2600" kern="1200" dirty="0"/>
            <a:t>Σταθερές συνθήκες  Μεγάλη απόσταση </a:t>
          </a:r>
          <a:r>
            <a:rPr lang="en-US" sz="2600" kern="1200" dirty="0"/>
            <a:t> </a:t>
          </a:r>
          <a:endParaRPr lang="el-GR" sz="2600" kern="1200" dirty="0"/>
        </a:p>
      </dsp:txBody>
      <dsp:txXfrm rot="10800000">
        <a:off x="2137759" y="2165851"/>
        <a:ext cx="4759262" cy="1667936"/>
      </dsp:txXfrm>
    </dsp:sp>
    <dsp:sp modelId="{8178AD07-F3D0-41DB-9D70-1A877A226FFB}">
      <dsp:nvSpPr>
        <dsp:cNvPr id="0" name=""/>
        <dsp:cNvSpPr/>
      </dsp:nvSpPr>
      <dsp:spPr>
        <a:xfrm>
          <a:off x="886807" y="2165851"/>
          <a:ext cx="1667936" cy="1667936"/>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7597" r="-403"/>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89E67-E0DB-41CB-8039-057BDDF4DE00}">
      <dsp:nvSpPr>
        <dsp:cNvPr id="0" name=""/>
        <dsp:cNvSpPr/>
      </dsp:nvSpPr>
      <dsp:spPr>
        <a:xfrm>
          <a:off x="51" y="1989"/>
          <a:ext cx="4913783" cy="921600"/>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l-GR" sz="3200" kern="1200" dirty="0"/>
            <a:t>Απότομα (</a:t>
          </a:r>
          <a:r>
            <a:rPr lang="en-US" sz="3200" kern="1200" dirty="0"/>
            <a:t>Impulsive)</a:t>
          </a:r>
          <a:endParaRPr lang="el-GR" sz="3200" kern="1200" dirty="0"/>
        </a:p>
      </dsp:txBody>
      <dsp:txXfrm>
        <a:off x="51" y="1989"/>
        <a:ext cx="4913783" cy="921600"/>
      </dsp:txXfrm>
    </dsp:sp>
    <dsp:sp modelId="{CDAD1C57-A5E2-4E65-85FD-0A1A82AEC7DC}">
      <dsp:nvSpPr>
        <dsp:cNvPr id="0" name=""/>
        <dsp:cNvSpPr/>
      </dsp:nvSpPr>
      <dsp:spPr>
        <a:xfrm>
          <a:off x="51" y="923589"/>
          <a:ext cx="4913783" cy="3425760"/>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l-GR" sz="3200" kern="1200"/>
            <a:t>Κυρίως Ηλεκτρόνια</a:t>
          </a:r>
          <a:endParaRPr lang="el-GR" sz="3200" kern="1200" dirty="0"/>
        </a:p>
        <a:p>
          <a:pPr marL="285750" lvl="1" indent="-285750" algn="l" defTabSz="1422400">
            <a:lnSpc>
              <a:spcPct val="90000"/>
            </a:lnSpc>
            <a:spcBef>
              <a:spcPct val="0"/>
            </a:spcBef>
            <a:spcAft>
              <a:spcPct val="15000"/>
            </a:spcAft>
            <a:buChar char="••"/>
          </a:pPr>
          <a:r>
            <a:rPr lang="en-US" sz="3200" kern="1200" dirty="0"/>
            <a:t>Flare Driven</a:t>
          </a:r>
          <a:r>
            <a:rPr lang="el-GR" sz="3200" kern="1200" dirty="0"/>
            <a:t> </a:t>
          </a:r>
          <a:r>
            <a:rPr lang="en-US" sz="3200" kern="1200" dirty="0"/>
            <a:t>(</a:t>
          </a:r>
          <a:r>
            <a:rPr lang="el-GR" sz="3200" kern="1200" dirty="0"/>
            <a:t>Μαγνητική Επανασύνδεση)</a:t>
          </a:r>
        </a:p>
        <a:p>
          <a:pPr marL="285750" lvl="1" indent="-285750" algn="l" defTabSz="1422400">
            <a:lnSpc>
              <a:spcPct val="90000"/>
            </a:lnSpc>
            <a:spcBef>
              <a:spcPct val="0"/>
            </a:spcBef>
            <a:spcAft>
              <a:spcPct val="15000"/>
            </a:spcAft>
            <a:buChar char="••"/>
          </a:pPr>
          <a:r>
            <a:rPr lang="el-GR" sz="3200" kern="1200"/>
            <a:t>Διάρκεια: Ώρες</a:t>
          </a:r>
          <a:endParaRPr lang="el-GR" sz="3200" kern="1200" dirty="0"/>
        </a:p>
        <a:p>
          <a:pPr marL="285750" lvl="1" indent="-285750" algn="l" defTabSz="1422400">
            <a:lnSpc>
              <a:spcPct val="90000"/>
            </a:lnSpc>
            <a:spcBef>
              <a:spcPct val="0"/>
            </a:spcBef>
            <a:spcAft>
              <a:spcPct val="15000"/>
            </a:spcAft>
            <a:buChar char="••"/>
          </a:pPr>
          <a:r>
            <a:rPr lang="en-US" sz="3200" kern="1200"/>
            <a:t>He – Rich Events</a:t>
          </a:r>
          <a:endParaRPr lang="el-GR" sz="3200" kern="1200" dirty="0"/>
        </a:p>
        <a:p>
          <a:pPr marL="285750" lvl="1" indent="-285750" algn="l" defTabSz="1422400">
            <a:lnSpc>
              <a:spcPct val="90000"/>
            </a:lnSpc>
            <a:spcBef>
              <a:spcPct val="0"/>
            </a:spcBef>
            <a:spcAft>
              <a:spcPct val="15000"/>
            </a:spcAft>
            <a:buChar char="••"/>
          </a:pPr>
          <a:r>
            <a:rPr lang="en-US" sz="3200" kern="1200" dirty="0"/>
            <a:t>Radio bursts: III, V (II)</a:t>
          </a:r>
          <a:endParaRPr lang="el-GR" sz="3200" kern="1200" dirty="0"/>
        </a:p>
      </dsp:txBody>
      <dsp:txXfrm>
        <a:off x="51" y="923589"/>
        <a:ext cx="4913783" cy="3425760"/>
      </dsp:txXfrm>
    </dsp:sp>
    <dsp:sp modelId="{FAC3072E-C5DD-4DBF-8A1C-12ACC6C07EBC}">
      <dsp:nvSpPr>
        <dsp:cNvPr id="0" name=""/>
        <dsp:cNvSpPr/>
      </dsp:nvSpPr>
      <dsp:spPr>
        <a:xfrm>
          <a:off x="5601814" y="1989"/>
          <a:ext cx="4913783" cy="921600"/>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l-GR" sz="3200" kern="1200" dirty="0"/>
            <a:t>Βαθμιαία (</a:t>
          </a:r>
          <a:r>
            <a:rPr lang="en-US" sz="3200" kern="1200" dirty="0"/>
            <a:t>Gradual)</a:t>
          </a:r>
          <a:endParaRPr lang="el-GR" sz="3200" kern="1200" dirty="0"/>
        </a:p>
      </dsp:txBody>
      <dsp:txXfrm>
        <a:off x="5601814" y="1989"/>
        <a:ext cx="4913783" cy="921600"/>
      </dsp:txXfrm>
    </dsp:sp>
    <dsp:sp modelId="{FB64DBA6-B8E3-46BF-A3D8-F63E255C7A8C}">
      <dsp:nvSpPr>
        <dsp:cNvPr id="0" name=""/>
        <dsp:cNvSpPr/>
      </dsp:nvSpPr>
      <dsp:spPr>
        <a:xfrm>
          <a:off x="5601764" y="923589"/>
          <a:ext cx="4913783" cy="3425760"/>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l-GR" sz="3200" kern="1200"/>
            <a:t>Κυρίως πρωτόνια</a:t>
          </a:r>
          <a:endParaRPr lang="el-GR" sz="3200" kern="1200" dirty="0"/>
        </a:p>
        <a:p>
          <a:pPr marL="285750" lvl="1" indent="-285750" algn="l" defTabSz="1422400">
            <a:lnSpc>
              <a:spcPct val="90000"/>
            </a:lnSpc>
            <a:spcBef>
              <a:spcPct val="0"/>
            </a:spcBef>
            <a:spcAft>
              <a:spcPct val="15000"/>
            </a:spcAft>
            <a:buChar char="••"/>
          </a:pPr>
          <a:r>
            <a:rPr lang="en-US" sz="3200" kern="1200"/>
            <a:t>CME Driven</a:t>
          </a:r>
          <a:r>
            <a:rPr lang="el-GR" sz="3200" kern="1200"/>
            <a:t> (Κρουστικό κύμα)</a:t>
          </a:r>
          <a:endParaRPr lang="el-GR" sz="3200" kern="1200" dirty="0"/>
        </a:p>
        <a:p>
          <a:pPr marL="285750" lvl="1" indent="-285750" algn="l" defTabSz="1422400">
            <a:lnSpc>
              <a:spcPct val="90000"/>
            </a:lnSpc>
            <a:spcBef>
              <a:spcPct val="0"/>
            </a:spcBef>
            <a:spcAft>
              <a:spcPct val="15000"/>
            </a:spcAft>
            <a:buChar char="••"/>
          </a:pPr>
          <a:r>
            <a:rPr lang="el-GR" sz="3200" kern="1200"/>
            <a:t>Διάρκεια: Μέρες</a:t>
          </a:r>
          <a:endParaRPr lang="el-GR" sz="3200" kern="1200" dirty="0"/>
        </a:p>
        <a:p>
          <a:pPr marL="285750" lvl="1" indent="-285750" algn="l" defTabSz="1422400">
            <a:lnSpc>
              <a:spcPct val="90000"/>
            </a:lnSpc>
            <a:spcBef>
              <a:spcPct val="0"/>
            </a:spcBef>
            <a:spcAft>
              <a:spcPct val="15000"/>
            </a:spcAft>
            <a:buChar char="••"/>
          </a:pPr>
          <a:r>
            <a:rPr lang="en-US" sz="3200" kern="1200"/>
            <a:t>Radio bursts: II, IV</a:t>
          </a:r>
          <a:endParaRPr lang="el-GR" sz="3200" kern="1200" dirty="0"/>
        </a:p>
        <a:p>
          <a:pPr marL="285750" lvl="1" indent="-285750" algn="l" defTabSz="1422400">
            <a:lnSpc>
              <a:spcPct val="90000"/>
            </a:lnSpc>
            <a:spcBef>
              <a:spcPct val="0"/>
            </a:spcBef>
            <a:spcAft>
              <a:spcPct val="15000"/>
            </a:spcAft>
            <a:buChar char="••"/>
          </a:pPr>
          <a:r>
            <a:rPr lang="el-GR" sz="3200" kern="1200" dirty="0"/>
            <a:t>Μεγαλύτερες ενέργειες</a:t>
          </a:r>
        </a:p>
      </dsp:txBody>
      <dsp:txXfrm>
        <a:off x="5601764" y="923589"/>
        <a:ext cx="4913783" cy="34257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76BA60-71E2-46E5-A4D0-321E925AC550}">
      <dsp:nvSpPr>
        <dsp:cNvPr id="0" name=""/>
        <dsp:cNvSpPr/>
      </dsp:nvSpPr>
      <dsp:spPr>
        <a:xfrm>
          <a:off x="7446" y="0"/>
          <a:ext cx="3540435" cy="502578"/>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sz="2200" kern="1200" dirty="0"/>
            <a:t>Single Event</a:t>
          </a:r>
          <a:r>
            <a:rPr lang="el-GR" sz="2200" kern="1200" dirty="0"/>
            <a:t> </a:t>
          </a:r>
          <a:r>
            <a:rPr lang="en-US" sz="2200" kern="1200" dirty="0"/>
            <a:t>Upsets (SEUs)</a:t>
          </a:r>
          <a:endParaRPr lang="el-GR" sz="2200" kern="1200" dirty="0"/>
        </a:p>
      </dsp:txBody>
      <dsp:txXfrm>
        <a:off x="7446" y="0"/>
        <a:ext cx="3540435" cy="502578"/>
      </dsp:txXfrm>
    </dsp:sp>
    <dsp:sp modelId="{934C0A20-03DD-4A8D-9CB5-BB46D8EE0829}">
      <dsp:nvSpPr>
        <dsp:cNvPr id="0" name=""/>
        <dsp:cNvSpPr/>
      </dsp:nvSpPr>
      <dsp:spPr>
        <a:xfrm>
          <a:off x="7446" y="502578"/>
          <a:ext cx="3540435" cy="3294700"/>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l-GR" sz="2200" kern="1200" dirty="0"/>
            <a:t>Αιτία: Ιονισμένο σωμάτιο</a:t>
          </a:r>
        </a:p>
        <a:p>
          <a:pPr marL="228600" lvl="1" indent="-228600" algn="l" defTabSz="977900">
            <a:lnSpc>
              <a:spcPct val="90000"/>
            </a:lnSpc>
            <a:spcBef>
              <a:spcPct val="0"/>
            </a:spcBef>
            <a:spcAft>
              <a:spcPct val="15000"/>
            </a:spcAft>
            <a:buChar char="••"/>
          </a:pPr>
          <a:r>
            <a:rPr lang="el-GR" sz="2200" kern="1200" dirty="0"/>
            <a:t>Δεν υπάρχουν μόνιμες καταστροφές στον εξοπλισμό</a:t>
          </a:r>
        </a:p>
        <a:p>
          <a:pPr marL="228600" lvl="1" indent="-228600" algn="l" defTabSz="977900">
            <a:lnSpc>
              <a:spcPct val="90000"/>
            </a:lnSpc>
            <a:spcBef>
              <a:spcPct val="0"/>
            </a:spcBef>
            <a:spcAft>
              <a:spcPct val="15000"/>
            </a:spcAft>
            <a:buChar char="••"/>
          </a:pPr>
          <a:r>
            <a:rPr lang="el-GR" sz="2200" kern="1200" dirty="0"/>
            <a:t>Περιοδική εμφάνιση σε κυκλώματα υποστήριξης</a:t>
          </a:r>
          <a:r>
            <a:rPr lang="en-US" sz="2200" kern="1200" dirty="0"/>
            <a:t> </a:t>
          </a:r>
          <a:r>
            <a:rPr lang="el-GR" sz="2200" kern="1200" dirty="0"/>
            <a:t>ή ως </a:t>
          </a:r>
          <a:r>
            <a:rPr lang="en-US" sz="2200" kern="1200" dirty="0"/>
            <a:t>Bit flips</a:t>
          </a:r>
          <a:r>
            <a:rPr lang="el-GR" sz="2200" kern="1200" dirty="0"/>
            <a:t> στη μνήμη</a:t>
          </a:r>
          <a:r>
            <a:rPr lang="en-US" sz="2200" kern="1200" dirty="0"/>
            <a:t>    </a:t>
          </a:r>
          <a:r>
            <a:rPr lang="el-GR" sz="2200" kern="1200" dirty="0"/>
            <a:t>(</a:t>
          </a:r>
          <a14:m xmlns:a14="http://schemas.microsoft.com/office/drawing/2010/main">
            <m:oMath xmlns:m="http://schemas.openxmlformats.org/officeDocument/2006/math">
              <m:r>
                <a:rPr lang="en-US" sz="2200" b="0" i="0" kern="1200" smtClean="0">
                  <a:latin typeface="Cambria Math" panose="02040503050406030204" pitchFamily="18" charset="0"/>
                  <a:ea typeface="Cambria Math" panose="02040503050406030204" pitchFamily="18" charset="0"/>
                </a:rPr>
                <m:t>0</m:t>
              </m:r>
              <m:r>
                <a:rPr lang="en-US" sz="2200" b="0" i="1" kern="1200" smtClean="0">
                  <a:latin typeface="Cambria Math" panose="02040503050406030204" pitchFamily="18" charset="0"/>
                  <a:ea typeface="Cambria Math" panose="02040503050406030204" pitchFamily="18" charset="0"/>
                </a:rPr>
                <m:t>⟷1</m:t>
              </m:r>
            </m:oMath>
          </a14:m>
          <a:r>
            <a:rPr lang="en-US" sz="2200" kern="1200" dirty="0"/>
            <a:t>).</a:t>
          </a:r>
          <a:endParaRPr lang="el-GR" sz="2200" kern="1200" dirty="0"/>
        </a:p>
        <a:p>
          <a:pPr marL="228600" lvl="1" indent="-228600" algn="l" defTabSz="977900">
            <a:lnSpc>
              <a:spcPct val="90000"/>
            </a:lnSpc>
            <a:spcBef>
              <a:spcPct val="0"/>
            </a:spcBef>
            <a:spcAft>
              <a:spcPct val="15000"/>
            </a:spcAft>
            <a:buChar char="••"/>
          </a:pPr>
          <a:r>
            <a:rPr lang="el-GR" sz="2200" kern="1200" dirty="0"/>
            <a:t>Τα αποτελέσματα ονομάζονται </a:t>
          </a:r>
          <a:r>
            <a:rPr lang="en-US" sz="2200" kern="1200" dirty="0"/>
            <a:t>“Soft Error”</a:t>
          </a:r>
          <a:r>
            <a:rPr lang="el-GR" sz="2200" kern="1200" dirty="0"/>
            <a:t> </a:t>
          </a:r>
        </a:p>
      </dsp:txBody>
      <dsp:txXfrm>
        <a:off x="7446" y="502578"/>
        <a:ext cx="3540435" cy="3294700"/>
      </dsp:txXfrm>
    </dsp:sp>
    <dsp:sp modelId="{BC482172-D90B-4A60-9B0C-4C86D2526AF3}">
      <dsp:nvSpPr>
        <dsp:cNvPr id="0" name=""/>
        <dsp:cNvSpPr/>
      </dsp:nvSpPr>
      <dsp:spPr>
        <a:xfrm>
          <a:off x="4043542" y="0"/>
          <a:ext cx="3540435" cy="502578"/>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sz="2200" kern="1200" dirty="0"/>
            <a:t>Single Events Latchup (SEL)</a:t>
          </a:r>
          <a:endParaRPr lang="el-GR" sz="2200" kern="1200" dirty="0"/>
        </a:p>
      </dsp:txBody>
      <dsp:txXfrm>
        <a:off x="4043542" y="0"/>
        <a:ext cx="3540435" cy="502578"/>
      </dsp:txXfrm>
    </dsp:sp>
    <dsp:sp modelId="{8591CD57-9788-4ABE-999E-10E716A9250B}">
      <dsp:nvSpPr>
        <dsp:cNvPr id="0" name=""/>
        <dsp:cNvSpPr/>
      </dsp:nvSpPr>
      <dsp:spPr>
        <a:xfrm>
          <a:off x="4043542" y="502578"/>
          <a:ext cx="3540435" cy="3294700"/>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l-GR" sz="2200" kern="1200" dirty="0"/>
            <a:t>Αποτέλεσμα των </a:t>
          </a:r>
          <a:r>
            <a:rPr lang="en-US" sz="2200" kern="1200" dirty="0"/>
            <a:t>SEUs</a:t>
          </a:r>
          <a:endParaRPr lang="el-GR" sz="2200" kern="1200" dirty="0"/>
        </a:p>
        <a:p>
          <a:pPr marL="228600" lvl="1" indent="-228600" algn="l" defTabSz="977900">
            <a:lnSpc>
              <a:spcPct val="90000"/>
            </a:lnSpc>
            <a:spcBef>
              <a:spcPct val="0"/>
            </a:spcBef>
            <a:spcAft>
              <a:spcPct val="15000"/>
            </a:spcAft>
            <a:buChar char="••"/>
          </a:pPr>
          <a:r>
            <a:rPr lang="el-GR" sz="2200" kern="1200" dirty="0"/>
            <a:t>Μπορούν να έχουν μόνιμες καταστροφές</a:t>
          </a:r>
        </a:p>
        <a:p>
          <a:pPr marL="228600" lvl="1" indent="-228600" algn="l" defTabSz="977900">
            <a:lnSpc>
              <a:spcPct val="90000"/>
            </a:lnSpc>
            <a:spcBef>
              <a:spcPct val="0"/>
            </a:spcBef>
            <a:spcAft>
              <a:spcPct val="15000"/>
            </a:spcAft>
            <a:buChar char="••"/>
          </a:pPr>
          <a:r>
            <a:rPr lang="el-GR" sz="2200" kern="1200" dirty="0"/>
            <a:t>Πρακτικά είναι βραχυκυκλώματα</a:t>
          </a:r>
        </a:p>
        <a:p>
          <a:pPr marL="228600" lvl="1" indent="-228600" algn="l" defTabSz="977900">
            <a:lnSpc>
              <a:spcPct val="90000"/>
            </a:lnSpc>
            <a:spcBef>
              <a:spcPct val="0"/>
            </a:spcBef>
            <a:spcAft>
              <a:spcPct val="15000"/>
            </a:spcAft>
            <a:buChar char="••"/>
          </a:pPr>
          <a:r>
            <a:rPr lang="el-GR" sz="2200" kern="1200" dirty="0"/>
            <a:t>Απαραίτητη η επανεκκίνηση της συσκευής</a:t>
          </a:r>
        </a:p>
        <a:p>
          <a:pPr marL="228600" lvl="1" indent="-228600" algn="l" defTabSz="977900">
            <a:lnSpc>
              <a:spcPct val="90000"/>
            </a:lnSpc>
            <a:spcBef>
              <a:spcPct val="0"/>
            </a:spcBef>
            <a:spcAft>
              <a:spcPct val="15000"/>
            </a:spcAft>
            <a:buChar char="••"/>
          </a:pPr>
          <a:r>
            <a:rPr lang="el-GR" sz="2200" kern="1200" dirty="0"/>
            <a:t>Ονομάζονται </a:t>
          </a:r>
          <a:r>
            <a:rPr lang="en-US" sz="2200" kern="1200" dirty="0"/>
            <a:t>“Hard Errors”</a:t>
          </a:r>
          <a:endParaRPr lang="el-GR" sz="2200" kern="1200" dirty="0"/>
        </a:p>
        <a:p>
          <a:pPr marL="228600" lvl="1" indent="-228600" algn="l" defTabSz="977900">
            <a:lnSpc>
              <a:spcPct val="90000"/>
            </a:lnSpc>
            <a:spcBef>
              <a:spcPct val="0"/>
            </a:spcBef>
            <a:spcAft>
              <a:spcPct val="15000"/>
            </a:spcAft>
            <a:buChar char="••"/>
          </a:pPr>
          <a:endParaRPr lang="el-GR" sz="2200" kern="1200" dirty="0"/>
        </a:p>
      </dsp:txBody>
      <dsp:txXfrm>
        <a:off x="4043542" y="502578"/>
        <a:ext cx="3540435" cy="32947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59AAA-108E-43BA-9EF9-99936339CA36}">
      <dsp:nvSpPr>
        <dsp:cNvPr id="0" name=""/>
        <dsp:cNvSpPr/>
      </dsp:nvSpPr>
      <dsp:spPr>
        <a:xfrm>
          <a:off x="1283136" y="194875"/>
          <a:ext cx="3660399" cy="1891671"/>
        </a:xfrm>
        <a:prstGeom prst="rect">
          <a:avLst/>
        </a:prstGeom>
        <a:solidFill>
          <a:schemeClr val="accent3">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E7B30859-10BC-4140-AC5F-9B446A07DDA8}">
      <dsp:nvSpPr>
        <dsp:cNvPr id="0" name=""/>
        <dsp:cNvSpPr/>
      </dsp:nvSpPr>
      <dsp:spPr>
        <a:xfrm>
          <a:off x="1392527" y="613580"/>
          <a:ext cx="1699771" cy="1618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lvl="0" algn="l" defTabSz="800100">
            <a:lnSpc>
              <a:spcPct val="90000"/>
            </a:lnSpc>
            <a:spcBef>
              <a:spcPct val="0"/>
            </a:spcBef>
            <a:spcAft>
              <a:spcPct val="35000"/>
            </a:spcAft>
          </a:pPr>
          <a:r>
            <a:rPr lang="el-GR" sz="1800" kern="1200" dirty="0"/>
            <a:t>Εύκολη διαδικασία.</a:t>
          </a:r>
        </a:p>
        <a:p>
          <a:pPr lvl="0" algn="l" defTabSz="800100">
            <a:lnSpc>
              <a:spcPct val="90000"/>
            </a:lnSpc>
            <a:spcBef>
              <a:spcPct val="0"/>
            </a:spcBef>
            <a:spcAft>
              <a:spcPct val="35000"/>
            </a:spcAft>
          </a:pPr>
          <a:r>
            <a:rPr lang="el-GR" sz="1800" kern="1200" dirty="0"/>
            <a:t>Έτοιμοι αλγόριθμοι</a:t>
          </a:r>
        </a:p>
      </dsp:txBody>
      <dsp:txXfrm>
        <a:off x="1392527" y="613580"/>
        <a:ext cx="1699771" cy="1618302"/>
      </dsp:txXfrm>
    </dsp:sp>
    <dsp:sp modelId="{EEC26CCE-84C0-40A6-8597-2F40604A16DE}">
      <dsp:nvSpPr>
        <dsp:cNvPr id="0" name=""/>
        <dsp:cNvSpPr/>
      </dsp:nvSpPr>
      <dsp:spPr>
        <a:xfrm>
          <a:off x="3130164" y="613580"/>
          <a:ext cx="1699771" cy="1618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lvl="0" algn="l" defTabSz="800100">
            <a:lnSpc>
              <a:spcPct val="90000"/>
            </a:lnSpc>
            <a:spcBef>
              <a:spcPct val="0"/>
            </a:spcBef>
            <a:spcAft>
              <a:spcPct val="35000"/>
            </a:spcAft>
          </a:pPr>
          <a:r>
            <a:rPr lang="el-GR" sz="1800" kern="1200" dirty="0"/>
            <a:t>Προκαθορισμένη  συνάρτηση ενεργειακού φάσματος.  Παραπλανητικά αποτελέσματα</a:t>
          </a:r>
        </a:p>
      </dsp:txBody>
      <dsp:txXfrm>
        <a:off x="3130164" y="613580"/>
        <a:ext cx="1699771" cy="1618302"/>
      </dsp:txXfrm>
    </dsp:sp>
    <dsp:sp modelId="{2BAED82F-163A-48B3-89F5-883184BE01F7}">
      <dsp:nvSpPr>
        <dsp:cNvPr id="0" name=""/>
        <dsp:cNvSpPr/>
      </dsp:nvSpPr>
      <dsp:spPr>
        <a:xfrm>
          <a:off x="941391" y="22897"/>
          <a:ext cx="641415" cy="697018"/>
        </a:xfrm>
        <a:prstGeom prst="plus">
          <a:avLst>
            <a:gd name="adj" fmla="val 3281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FC94DD7-EBDC-4394-9FB1-8F05203D633D}">
      <dsp:nvSpPr>
        <dsp:cNvPr id="0" name=""/>
        <dsp:cNvSpPr/>
      </dsp:nvSpPr>
      <dsp:spPr>
        <a:xfrm>
          <a:off x="4438652" y="271003"/>
          <a:ext cx="673176" cy="23069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98510DA-CBC1-4FA3-BCE5-5F3C21595B6C}">
      <dsp:nvSpPr>
        <dsp:cNvPr id="0" name=""/>
        <dsp:cNvSpPr/>
      </dsp:nvSpPr>
      <dsp:spPr>
        <a:xfrm>
          <a:off x="3113335" y="617040"/>
          <a:ext cx="420" cy="1545634"/>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D2E9E6-256E-45F4-BB27-8E6718BFE630}">
      <dsp:nvSpPr>
        <dsp:cNvPr id="0" name=""/>
        <dsp:cNvSpPr/>
      </dsp:nvSpPr>
      <dsp:spPr>
        <a:xfrm>
          <a:off x="875335" y="-592"/>
          <a:ext cx="2268000" cy="22680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93726E-BF27-4FDA-9DA8-247D837FAA10}">
      <dsp:nvSpPr>
        <dsp:cNvPr id="0" name=""/>
        <dsp:cNvSpPr/>
      </dsp:nvSpPr>
      <dsp:spPr>
        <a:xfrm>
          <a:off x="880932" y="5004"/>
          <a:ext cx="225" cy="4513612"/>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D02CDC-0445-4879-9969-0730112A4C79}">
      <dsp:nvSpPr>
        <dsp:cNvPr id="0" name=""/>
        <dsp:cNvSpPr/>
      </dsp:nvSpPr>
      <dsp:spPr>
        <a:xfrm>
          <a:off x="880932" y="2261810"/>
          <a:ext cx="2256806" cy="2256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a:t>REM </a:t>
          </a:r>
          <a:endParaRPr lang="el-GR" sz="3000" kern="1200" dirty="0"/>
        </a:p>
        <a:p>
          <a:pPr lvl="0" algn="l" defTabSz="1333500">
            <a:lnSpc>
              <a:spcPct val="90000"/>
            </a:lnSpc>
            <a:spcBef>
              <a:spcPct val="0"/>
            </a:spcBef>
            <a:spcAft>
              <a:spcPct val="35000"/>
            </a:spcAft>
          </a:pPr>
          <a:r>
            <a:rPr lang="en-US" sz="3000" kern="1200" dirty="0"/>
            <a:t>2</a:t>
          </a:r>
          <a:r>
            <a:rPr lang="el-GR" sz="3000" kern="1200" dirty="0"/>
            <a:t> αποστολές</a:t>
          </a:r>
          <a:endParaRPr lang="en-US" sz="3000" kern="1200" dirty="0"/>
        </a:p>
        <a:p>
          <a:pPr lvl="0" algn="l" defTabSz="1333500">
            <a:lnSpc>
              <a:spcPct val="90000"/>
            </a:lnSpc>
            <a:spcBef>
              <a:spcPct val="0"/>
            </a:spcBef>
            <a:spcAft>
              <a:spcPct val="35000"/>
            </a:spcAft>
          </a:pPr>
          <a:r>
            <a:rPr lang="el-GR" sz="3000" kern="1200" dirty="0"/>
            <a:t>1994 - 1998</a:t>
          </a:r>
        </a:p>
      </dsp:txBody>
      <dsp:txXfrm>
        <a:off x="880932" y="2261810"/>
        <a:ext cx="2256806" cy="2256806"/>
      </dsp:txXfrm>
    </dsp:sp>
    <dsp:sp modelId="{4AFFA85A-E143-41B7-8D53-0B4016924A26}">
      <dsp:nvSpPr>
        <dsp:cNvPr id="0" name=""/>
        <dsp:cNvSpPr/>
      </dsp:nvSpPr>
      <dsp:spPr>
        <a:xfrm>
          <a:off x="3144414" y="2206"/>
          <a:ext cx="2256806" cy="225680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3000" r="-13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1424A1-BE1B-4A76-8579-C9BDF4A12E8B}">
      <dsp:nvSpPr>
        <dsp:cNvPr id="0" name=""/>
        <dsp:cNvSpPr/>
      </dsp:nvSpPr>
      <dsp:spPr>
        <a:xfrm>
          <a:off x="3144414" y="2206"/>
          <a:ext cx="225" cy="4513612"/>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CBD6D1-A805-4C57-96E8-4ECB6D3335B7}">
      <dsp:nvSpPr>
        <dsp:cNvPr id="0" name=""/>
        <dsp:cNvSpPr/>
      </dsp:nvSpPr>
      <dsp:spPr>
        <a:xfrm>
          <a:off x="3144414" y="2259012"/>
          <a:ext cx="2256806" cy="2256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a:t>SREM</a:t>
          </a:r>
          <a:endParaRPr lang="el-GR" sz="3000" kern="1200" dirty="0"/>
        </a:p>
        <a:p>
          <a:pPr lvl="0" algn="l" defTabSz="1333500">
            <a:lnSpc>
              <a:spcPct val="90000"/>
            </a:lnSpc>
            <a:spcBef>
              <a:spcPct val="0"/>
            </a:spcBef>
            <a:spcAft>
              <a:spcPct val="35000"/>
            </a:spcAft>
          </a:pPr>
          <a:r>
            <a:rPr lang="el-GR" sz="3000" kern="1200" dirty="0"/>
            <a:t>6 αποστολές</a:t>
          </a:r>
        </a:p>
        <a:p>
          <a:pPr lvl="0" algn="l" defTabSz="1333500">
            <a:lnSpc>
              <a:spcPct val="90000"/>
            </a:lnSpc>
            <a:spcBef>
              <a:spcPct val="0"/>
            </a:spcBef>
            <a:spcAft>
              <a:spcPct val="35000"/>
            </a:spcAft>
          </a:pPr>
          <a:r>
            <a:rPr lang="el-GR" sz="3000" kern="1200" dirty="0"/>
            <a:t>2001 - 2009</a:t>
          </a:r>
          <a:endParaRPr lang="en-US" sz="3000" kern="1200" dirty="0"/>
        </a:p>
      </dsp:txBody>
      <dsp:txXfrm>
        <a:off x="3144414" y="2259012"/>
        <a:ext cx="2256806" cy="2256806"/>
      </dsp:txXfrm>
    </dsp:sp>
    <dsp:sp modelId="{4D4BB791-3D73-4EC6-BB23-2A88C2CD367A}">
      <dsp:nvSpPr>
        <dsp:cNvPr id="0" name=""/>
        <dsp:cNvSpPr/>
      </dsp:nvSpPr>
      <dsp:spPr>
        <a:xfrm>
          <a:off x="5402298" y="2206"/>
          <a:ext cx="2256806" cy="225680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4000" r="-24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AF9798-D07A-4822-8A75-0A94E6AD2093}">
      <dsp:nvSpPr>
        <dsp:cNvPr id="0" name=""/>
        <dsp:cNvSpPr/>
      </dsp:nvSpPr>
      <dsp:spPr>
        <a:xfrm>
          <a:off x="5402298" y="2206"/>
          <a:ext cx="225" cy="4513612"/>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7CFFD1-4CFB-4639-A1ED-E41DAC1DF53D}">
      <dsp:nvSpPr>
        <dsp:cNvPr id="0" name=""/>
        <dsp:cNvSpPr/>
      </dsp:nvSpPr>
      <dsp:spPr>
        <a:xfrm>
          <a:off x="5402298" y="2259012"/>
          <a:ext cx="2256806" cy="2256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a:t>NGRM</a:t>
          </a:r>
        </a:p>
        <a:p>
          <a:pPr lvl="0" algn="l" defTabSz="13335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3000" b="0" i="1" kern="1200" smtClean="0">
                    <a:latin typeface="Cambria Math" panose="02040503050406030204" pitchFamily="18" charset="0"/>
                  </a:rPr>
                  <m:t>1 </m:t>
                </m:r>
                <m:r>
                  <a:rPr lang="en-US" sz="3000" b="0" i="1" kern="1200" smtClean="0">
                    <a:latin typeface="Cambria Math" panose="02040503050406030204" pitchFamily="18" charset="0"/>
                  </a:rPr>
                  <m:t>𝑘𝑔</m:t>
                </m:r>
                <m:r>
                  <a:rPr lang="en-US" sz="3000" b="0" i="1" kern="1200" smtClean="0">
                    <a:latin typeface="Cambria Math" panose="02040503050406030204" pitchFamily="18" charset="0"/>
                  </a:rPr>
                  <m:t>, 1 </m:t>
                </m:r>
                <m:r>
                  <a:rPr lang="en-US" sz="3000" b="0" i="1" kern="1200" smtClean="0">
                    <a:latin typeface="Cambria Math" panose="02040503050406030204" pitchFamily="18" charset="0"/>
                  </a:rPr>
                  <m:t>𝑊𝑎𝑡𝑡</m:t>
                </m:r>
              </m:oMath>
            </m:oMathPara>
          </a14:m>
          <a:endParaRPr lang="en-US" sz="3000" kern="1200" dirty="0"/>
        </a:p>
        <a:p>
          <a:pPr lvl="0" algn="l" defTabSz="1333500">
            <a:lnSpc>
              <a:spcPct val="90000"/>
            </a:lnSpc>
            <a:spcBef>
              <a:spcPct val="0"/>
            </a:spcBef>
            <a:spcAft>
              <a:spcPct val="35000"/>
            </a:spcAft>
          </a:pPr>
          <a:r>
            <a:rPr lang="en-US" sz="3000" kern="1200" dirty="0"/>
            <a:t>2014 - </a:t>
          </a:r>
          <a:endParaRPr lang="el-GR" sz="3000" kern="1200" dirty="0"/>
        </a:p>
      </dsp:txBody>
      <dsp:txXfrm>
        <a:off x="5402298" y="2259012"/>
        <a:ext cx="2256806" cy="2256806"/>
      </dsp:txXfrm>
    </dsp:sp>
    <dsp:sp modelId="{1A6CB96D-60D6-4A88-A84D-AD8CED640EA1}">
      <dsp:nvSpPr>
        <dsp:cNvPr id="0" name=""/>
        <dsp:cNvSpPr/>
      </dsp:nvSpPr>
      <dsp:spPr>
        <a:xfrm>
          <a:off x="7660183" y="2206"/>
          <a:ext cx="2256806" cy="2256806"/>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583615-3977-45BE-A68C-52E42A69C030}">
      <dsp:nvSpPr>
        <dsp:cNvPr id="0" name=""/>
        <dsp:cNvSpPr/>
      </dsp:nvSpPr>
      <dsp:spPr>
        <a:xfrm>
          <a:off x="7660183" y="2206"/>
          <a:ext cx="225" cy="4513612"/>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5B96E7-DDC3-4CF2-874F-D256F783916D}">
      <dsp:nvSpPr>
        <dsp:cNvPr id="0" name=""/>
        <dsp:cNvSpPr/>
      </dsp:nvSpPr>
      <dsp:spPr>
        <a:xfrm>
          <a:off x="7660183" y="2259012"/>
          <a:ext cx="2256806" cy="2256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a:t>HMRM</a:t>
          </a:r>
        </a:p>
        <a:p>
          <a:pPr lvl="0" algn="l" defTabSz="13335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3000" b="0" i="1" kern="1200" smtClean="0">
                    <a:latin typeface="Cambria Math" panose="02040503050406030204" pitchFamily="18" charset="0"/>
                  </a:rPr>
                  <m:t>52 </m:t>
                </m:r>
                <m:r>
                  <a:rPr lang="en-US" sz="3000" b="0" i="1" kern="1200" smtClean="0">
                    <a:latin typeface="Cambria Math" panose="02040503050406030204" pitchFamily="18" charset="0"/>
                  </a:rPr>
                  <m:t>𝑔𝑟</m:t>
                </m:r>
                <m:r>
                  <a:rPr lang="en-US" sz="3000" b="0" i="1" kern="1200" smtClean="0">
                    <a:latin typeface="Cambria Math" panose="02040503050406030204" pitchFamily="18" charset="0"/>
                  </a:rPr>
                  <m:t>, 15 </m:t>
                </m:r>
                <m:r>
                  <a:rPr lang="en-US" sz="3000" b="0" i="1" kern="1200" smtClean="0">
                    <a:latin typeface="Cambria Math" panose="02040503050406030204" pitchFamily="18" charset="0"/>
                  </a:rPr>
                  <m:t>𝑐</m:t>
                </m:r>
                <m:sSup>
                  <m:sSupPr>
                    <m:ctrlPr>
                      <a:rPr lang="en-US" sz="3000" b="0" i="1" kern="1200" smtClean="0">
                        <a:latin typeface="Cambria Math" panose="02040503050406030204" pitchFamily="18" charset="0"/>
                      </a:rPr>
                    </m:ctrlPr>
                  </m:sSupPr>
                  <m:e>
                    <m:r>
                      <a:rPr lang="en-US" sz="3000" b="0" i="1" kern="1200" smtClean="0">
                        <a:latin typeface="Cambria Math" panose="02040503050406030204" pitchFamily="18" charset="0"/>
                      </a:rPr>
                      <m:t>𝑚</m:t>
                    </m:r>
                  </m:e>
                  <m:sup>
                    <m:r>
                      <a:rPr lang="en-US" sz="3000" b="0" i="1" kern="1200" smtClean="0">
                        <a:latin typeface="Cambria Math" panose="02040503050406030204" pitchFamily="18" charset="0"/>
                      </a:rPr>
                      <m:t>2</m:t>
                    </m:r>
                  </m:sup>
                </m:sSup>
              </m:oMath>
            </m:oMathPara>
          </a14:m>
          <a:endParaRPr lang="en-US" sz="3000" kern="1200" dirty="0"/>
        </a:p>
        <a:p>
          <a:pPr lvl="0" algn="l" defTabSz="1333500">
            <a:lnSpc>
              <a:spcPct val="90000"/>
            </a:lnSpc>
            <a:spcBef>
              <a:spcPct val="0"/>
            </a:spcBef>
            <a:spcAft>
              <a:spcPct val="35000"/>
            </a:spcAft>
          </a:pPr>
          <a:r>
            <a:rPr lang="en-US" sz="3000" kern="1200" dirty="0"/>
            <a:t>2015 - </a:t>
          </a:r>
          <a:endParaRPr lang="el-GR" sz="3000" kern="1200" dirty="0"/>
        </a:p>
      </dsp:txBody>
      <dsp:txXfrm>
        <a:off x="7660183" y="2259012"/>
        <a:ext cx="2256806" cy="22568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7AD51-B756-4400-BF0C-0D1292D36A29}">
      <dsp:nvSpPr>
        <dsp:cNvPr id="0" name=""/>
        <dsp:cNvSpPr/>
      </dsp:nvSpPr>
      <dsp:spPr>
        <a:xfrm>
          <a:off x="9242" y="49093"/>
          <a:ext cx="2762398" cy="165743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l-GR" sz="2400" kern="1200" dirty="0"/>
            <a:t>Δεδομένα 2009 – 2013 των </a:t>
          </a:r>
          <a:r>
            <a:rPr lang="en-US" sz="2400" kern="1200" dirty="0"/>
            <a:t>Herschel, Planck, INTEGRAL</a:t>
          </a:r>
          <a:endParaRPr lang="el-GR" sz="2400" kern="1200" dirty="0"/>
        </a:p>
      </dsp:txBody>
      <dsp:txXfrm>
        <a:off x="57787" y="97638"/>
        <a:ext cx="2665308" cy="1560349"/>
      </dsp:txXfrm>
    </dsp:sp>
    <dsp:sp modelId="{2BCEAE65-F546-42BD-A691-A49C04671A7A}">
      <dsp:nvSpPr>
        <dsp:cNvPr id="0" name=""/>
        <dsp:cNvSpPr/>
      </dsp:nvSpPr>
      <dsp:spPr>
        <a:xfrm>
          <a:off x="3014732" y="535275"/>
          <a:ext cx="585628" cy="685074"/>
        </a:xfrm>
        <a:prstGeom prst="righ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l-GR" sz="1900" kern="1200"/>
        </a:p>
      </dsp:txBody>
      <dsp:txXfrm>
        <a:off x="3014732" y="672290"/>
        <a:ext cx="409940" cy="411044"/>
      </dsp:txXfrm>
    </dsp:sp>
    <dsp:sp modelId="{7542025F-B392-4134-B297-ED6D1FBF94A0}">
      <dsp:nvSpPr>
        <dsp:cNvPr id="0" name=""/>
        <dsp:cNvSpPr/>
      </dsp:nvSpPr>
      <dsp:spPr>
        <a:xfrm>
          <a:off x="3876600" y="49093"/>
          <a:ext cx="2762398" cy="165743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l-GR" sz="2400" kern="1200" dirty="0"/>
            <a:t>Εύρεση </a:t>
          </a:r>
          <a:r>
            <a:rPr lang="en-US" sz="2400" kern="1200" dirty="0"/>
            <a:t>SEP</a:t>
          </a:r>
          <a:r>
            <a:rPr lang="el-GR" sz="2400" kern="1200" dirty="0"/>
            <a:t> και καθαρισμός των μετρήσεων από </a:t>
          </a:r>
          <a:r>
            <a:rPr lang="en-US" sz="2400" kern="1200" dirty="0"/>
            <a:t>Spikes (LSHELL)</a:t>
          </a:r>
          <a:endParaRPr lang="el-GR" sz="2400" kern="1200" dirty="0"/>
        </a:p>
      </dsp:txBody>
      <dsp:txXfrm>
        <a:off x="3925145" y="97638"/>
        <a:ext cx="2665308" cy="1560349"/>
      </dsp:txXfrm>
    </dsp:sp>
    <dsp:sp modelId="{E790F0F4-6233-4084-8E86-8A4E150CC101}">
      <dsp:nvSpPr>
        <dsp:cNvPr id="0" name=""/>
        <dsp:cNvSpPr/>
      </dsp:nvSpPr>
      <dsp:spPr>
        <a:xfrm>
          <a:off x="6882090" y="535275"/>
          <a:ext cx="585628" cy="685074"/>
        </a:xfrm>
        <a:prstGeom prst="righ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l-GR" sz="1900" kern="1200"/>
        </a:p>
      </dsp:txBody>
      <dsp:txXfrm>
        <a:off x="6882090" y="672290"/>
        <a:ext cx="409940" cy="411044"/>
      </dsp:txXfrm>
    </dsp:sp>
    <dsp:sp modelId="{B9D56DA2-15D7-4991-AEA9-F5A5504BE35D}">
      <dsp:nvSpPr>
        <dsp:cNvPr id="0" name=""/>
        <dsp:cNvSpPr/>
      </dsp:nvSpPr>
      <dsp:spPr>
        <a:xfrm>
          <a:off x="7743958" y="49093"/>
          <a:ext cx="2762398" cy="165743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l-GR" sz="2400" kern="1200" dirty="0"/>
            <a:t>Παρεμβολή (</a:t>
          </a:r>
          <a:r>
            <a:rPr lang="en-US" sz="2400" kern="1200" dirty="0"/>
            <a:t>Interpolation)</a:t>
          </a:r>
          <a:r>
            <a:rPr lang="el-GR" sz="2400" kern="1200" dirty="0"/>
            <a:t> των μετρήσεων</a:t>
          </a:r>
        </a:p>
      </dsp:txBody>
      <dsp:txXfrm>
        <a:off x="7792503" y="97638"/>
        <a:ext cx="2665308" cy="1560349"/>
      </dsp:txXfrm>
    </dsp:sp>
    <dsp:sp modelId="{661883E5-1289-4532-82B3-EB21984FFF2B}">
      <dsp:nvSpPr>
        <dsp:cNvPr id="0" name=""/>
        <dsp:cNvSpPr/>
      </dsp:nvSpPr>
      <dsp:spPr>
        <a:xfrm rot="5400000">
          <a:off x="8832344" y="1899900"/>
          <a:ext cx="585628" cy="685074"/>
        </a:xfrm>
        <a:prstGeom prst="righ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l-GR" sz="1900" kern="1200"/>
        </a:p>
      </dsp:txBody>
      <dsp:txXfrm rot="-5400000">
        <a:off x="8919636" y="1949623"/>
        <a:ext cx="411044" cy="409940"/>
      </dsp:txXfrm>
    </dsp:sp>
    <dsp:sp modelId="{9CCD91B0-4C4F-4D11-8EB8-4DEE71CE2978}">
      <dsp:nvSpPr>
        <dsp:cNvPr id="0" name=""/>
        <dsp:cNvSpPr/>
      </dsp:nvSpPr>
      <dsp:spPr>
        <a:xfrm>
          <a:off x="7743958" y="2811492"/>
          <a:ext cx="2762398" cy="165743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l-GR" sz="2400" kern="1200" dirty="0"/>
            <a:t>Κατασκευή γραφημάτων, Ιστογραμμάτων κλπ.</a:t>
          </a:r>
        </a:p>
      </dsp:txBody>
      <dsp:txXfrm>
        <a:off x="7792503" y="2860037"/>
        <a:ext cx="2665308" cy="1560349"/>
      </dsp:txXfrm>
    </dsp:sp>
    <dsp:sp modelId="{165E1639-988B-47FF-8D3A-0686DEC9C0DE}">
      <dsp:nvSpPr>
        <dsp:cNvPr id="0" name=""/>
        <dsp:cNvSpPr/>
      </dsp:nvSpPr>
      <dsp:spPr>
        <a:xfrm rot="10800000">
          <a:off x="6915239" y="3297674"/>
          <a:ext cx="585628" cy="685074"/>
        </a:xfrm>
        <a:prstGeom prst="righ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l-GR" sz="1900" kern="1200"/>
        </a:p>
      </dsp:txBody>
      <dsp:txXfrm rot="10800000">
        <a:off x="7090927" y="3434689"/>
        <a:ext cx="409940" cy="411044"/>
      </dsp:txXfrm>
    </dsp:sp>
    <dsp:sp modelId="{CD0F3A7A-77F6-45D9-9BE7-6FE15820014A}">
      <dsp:nvSpPr>
        <dsp:cNvPr id="0" name=""/>
        <dsp:cNvSpPr/>
      </dsp:nvSpPr>
      <dsp:spPr>
        <a:xfrm>
          <a:off x="3876600" y="2811492"/>
          <a:ext cx="2762398" cy="165743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l-GR" sz="2400" kern="1200" dirty="0"/>
            <a:t>Επανάληψη διαδικασίας με ροές ενεργητικών πρωτονίων</a:t>
          </a:r>
        </a:p>
      </dsp:txBody>
      <dsp:txXfrm>
        <a:off x="3925145" y="2860037"/>
        <a:ext cx="2665308" cy="1560349"/>
      </dsp:txXfrm>
    </dsp:sp>
    <dsp:sp modelId="{347FF136-75C7-45F3-A058-1E4C35362D3D}">
      <dsp:nvSpPr>
        <dsp:cNvPr id="0" name=""/>
        <dsp:cNvSpPr/>
      </dsp:nvSpPr>
      <dsp:spPr>
        <a:xfrm rot="10800000">
          <a:off x="3047880" y="3297674"/>
          <a:ext cx="585628" cy="685074"/>
        </a:xfrm>
        <a:prstGeom prst="righ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l-GR" sz="1900" kern="1200"/>
        </a:p>
      </dsp:txBody>
      <dsp:txXfrm rot="10800000">
        <a:off x="3223568" y="3434689"/>
        <a:ext cx="409940" cy="411044"/>
      </dsp:txXfrm>
    </dsp:sp>
    <dsp:sp modelId="{F58CBA8C-C10B-4D45-B8CF-417FD99840EF}">
      <dsp:nvSpPr>
        <dsp:cNvPr id="0" name=""/>
        <dsp:cNvSpPr/>
      </dsp:nvSpPr>
      <dsp:spPr>
        <a:xfrm>
          <a:off x="9242" y="2811492"/>
          <a:ext cx="2762398" cy="165743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l-GR" sz="2400" kern="1200" dirty="0"/>
            <a:t>Συμπεράσματα</a:t>
          </a:r>
        </a:p>
      </dsp:txBody>
      <dsp:txXfrm>
        <a:off x="57787" y="2860037"/>
        <a:ext cx="2665308" cy="15603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9C1337-C61E-4486-85AB-14293E1170C7}">
      <dsp:nvSpPr>
        <dsp:cNvPr id="0" name=""/>
        <dsp:cNvSpPr/>
      </dsp:nvSpPr>
      <dsp:spPr>
        <a:xfrm>
          <a:off x="0" y="3264580"/>
          <a:ext cx="8860072" cy="535581"/>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buNone/>
          </a:pPr>
          <a:r>
            <a:rPr lang="el-GR" sz="1800" kern="1200" dirty="0">
              <a:latin typeface="Palatino Linotype" panose="02040502050505030304" pitchFamily="18" charset="0"/>
              <a:ea typeface="+mn-ea"/>
              <a:cs typeface="+mn-cs"/>
            </a:rPr>
            <a:t>Κατασκευή των </a:t>
          </a:r>
          <a:r>
            <a:rPr lang="en-US" sz="1800" kern="1200" dirty="0">
              <a:latin typeface="Palatino Linotype" panose="02040502050505030304" pitchFamily="18" charset="0"/>
              <a:ea typeface="+mn-ea"/>
              <a:cs typeface="+mn-cs"/>
            </a:rPr>
            <a:t>Plots</a:t>
          </a:r>
          <a:endParaRPr lang="el-GR" sz="1800" kern="1200" dirty="0">
            <a:latin typeface="Palatino Linotype" panose="02040502050505030304" pitchFamily="18" charset="0"/>
            <a:ea typeface="+mn-ea"/>
            <a:cs typeface="+mn-cs"/>
          </a:endParaRPr>
        </a:p>
      </dsp:txBody>
      <dsp:txXfrm>
        <a:off x="0" y="3264580"/>
        <a:ext cx="8860072" cy="535581"/>
      </dsp:txXfrm>
    </dsp:sp>
    <dsp:sp modelId="{1A85A7F4-596F-411E-BD4C-6B69B261ACC7}">
      <dsp:nvSpPr>
        <dsp:cNvPr id="0" name=""/>
        <dsp:cNvSpPr/>
      </dsp:nvSpPr>
      <dsp:spPr>
        <a:xfrm rot="10800000">
          <a:off x="0" y="2448889"/>
          <a:ext cx="8860072" cy="823724"/>
        </a:xfrm>
        <a:prstGeom prst="upArrowCallou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buNone/>
          </a:pPr>
          <a:r>
            <a:rPr lang="el-GR" sz="1800" kern="1200">
              <a:latin typeface="Calibri" panose="020F0502020204030204"/>
              <a:ea typeface="+mn-ea"/>
              <a:cs typeface="+mn-cs"/>
            </a:rPr>
            <a:t>Δ</a:t>
          </a:r>
          <a:r>
            <a:rPr lang="el-GR" sz="1800" kern="1200">
              <a:latin typeface="Palatino Linotype" panose="02040502050505030304" pitchFamily="18" charset="0"/>
              <a:ea typeface="+mn-ea"/>
              <a:cs typeface="+mn-cs"/>
            </a:rPr>
            <a:t>ημιουργία όμοιων πινάκων με τα </a:t>
          </a:r>
          <a:r>
            <a:rPr lang="en-US" sz="1800" kern="1200">
              <a:latin typeface="Palatino Linotype" panose="02040502050505030304" pitchFamily="18" charset="0"/>
              <a:ea typeface="+mn-ea"/>
              <a:cs typeface="+mn-cs"/>
            </a:rPr>
            <a:t>Interpolated </a:t>
          </a:r>
          <a:r>
            <a:rPr lang="el-GR" sz="1800" kern="1200">
              <a:latin typeface="Palatino Linotype" panose="02040502050505030304" pitchFamily="18" charset="0"/>
              <a:ea typeface="+mn-ea"/>
              <a:cs typeface="+mn-cs"/>
            </a:rPr>
            <a:t>δεδομένα</a:t>
          </a:r>
          <a:endParaRPr lang="el-GR" sz="1800" kern="1200" dirty="0">
            <a:latin typeface="Palatino Linotype" panose="02040502050505030304" pitchFamily="18" charset="0"/>
            <a:ea typeface="+mn-ea"/>
            <a:cs typeface="+mn-cs"/>
          </a:endParaRPr>
        </a:p>
      </dsp:txBody>
      <dsp:txXfrm rot="10800000">
        <a:off x="0" y="2448889"/>
        <a:ext cx="8860072" cy="535231"/>
      </dsp:txXfrm>
    </dsp:sp>
    <dsp:sp modelId="{C1C2039F-CE99-4179-A7B5-2AB10AAEF46B}">
      <dsp:nvSpPr>
        <dsp:cNvPr id="0" name=""/>
        <dsp:cNvSpPr/>
      </dsp:nvSpPr>
      <dsp:spPr>
        <a:xfrm rot="10800000">
          <a:off x="0" y="1633198"/>
          <a:ext cx="8860072" cy="823724"/>
        </a:xfrm>
        <a:prstGeom prst="upArrowCallou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buNone/>
          </a:pPr>
          <a:r>
            <a:rPr lang="el-GR" sz="1800" kern="1200" dirty="0">
              <a:latin typeface="Palatino Linotype" panose="02040502050505030304" pitchFamily="18" charset="0"/>
              <a:ea typeface="+mn-ea"/>
              <a:cs typeface="+mn-cs"/>
            </a:rPr>
            <a:t>Δημιουργία πινάκων με μετρήσεις μόνο όταν έχουμε επεισόδια </a:t>
          </a:r>
          <a:r>
            <a:rPr lang="en-US" sz="1800" kern="1200" dirty="0">
              <a:latin typeface="Palatino Linotype" panose="02040502050505030304" pitchFamily="18" charset="0"/>
              <a:ea typeface="+mn-ea"/>
              <a:cs typeface="+mn-cs"/>
            </a:rPr>
            <a:t>(SEPs)</a:t>
          </a:r>
          <a:endParaRPr lang="el-GR" sz="1800" kern="1200" dirty="0">
            <a:latin typeface="Palatino Linotype" panose="02040502050505030304" pitchFamily="18" charset="0"/>
            <a:ea typeface="+mn-ea"/>
            <a:cs typeface="+mn-cs"/>
          </a:endParaRPr>
        </a:p>
      </dsp:txBody>
      <dsp:txXfrm rot="10800000">
        <a:off x="0" y="1633198"/>
        <a:ext cx="8860072" cy="535231"/>
      </dsp:txXfrm>
    </dsp:sp>
    <dsp:sp modelId="{8575D388-1C45-4EBC-9245-903F98B4B9FD}">
      <dsp:nvSpPr>
        <dsp:cNvPr id="0" name=""/>
        <dsp:cNvSpPr/>
      </dsp:nvSpPr>
      <dsp:spPr>
        <a:xfrm rot="10800000">
          <a:off x="0" y="817508"/>
          <a:ext cx="8860072" cy="823724"/>
        </a:xfrm>
        <a:prstGeom prst="upArrowCallou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buNone/>
          </a:pPr>
          <a:r>
            <a:rPr lang="el-GR" sz="1800" kern="1200">
              <a:latin typeface="Palatino Linotype" panose="02040502050505030304" pitchFamily="18" charset="0"/>
              <a:ea typeface="+mn-ea"/>
              <a:cs typeface="+mn-cs"/>
            </a:rPr>
            <a:t>Παρεμβολή των δεδομένων </a:t>
          </a:r>
          <a:r>
            <a:rPr lang="en-US" sz="1800" kern="1200">
              <a:latin typeface="Palatino Linotype" panose="02040502050505030304" pitchFamily="18" charset="0"/>
              <a:ea typeface="+mn-ea"/>
              <a:cs typeface="+mn-cs"/>
            </a:rPr>
            <a:t>Herschel</a:t>
          </a:r>
          <a:r>
            <a:rPr lang="el-GR" sz="1800" kern="1200">
              <a:latin typeface="Palatino Linotype" panose="02040502050505030304" pitchFamily="18" charset="0"/>
              <a:ea typeface="+mn-ea"/>
              <a:cs typeface="+mn-cs"/>
            </a:rPr>
            <a:t>/</a:t>
          </a:r>
          <a:r>
            <a:rPr lang="en-US" sz="1800" kern="1200">
              <a:latin typeface="Palatino Linotype" panose="02040502050505030304" pitchFamily="18" charset="0"/>
              <a:ea typeface="+mn-ea"/>
              <a:cs typeface="+mn-cs"/>
            </a:rPr>
            <a:t>Planck </a:t>
          </a:r>
          <a:r>
            <a:rPr lang="el-GR" sz="1800" kern="1200">
              <a:latin typeface="Palatino Linotype" panose="02040502050505030304" pitchFamily="18" charset="0"/>
              <a:ea typeface="+mn-ea"/>
              <a:cs typeface="+mn-cs"/>
            </a:rPr>
            <a:t>στους χρόνους του </a:t>
          </a:r>
          <a:r>
            <a:rPr lang="en-US" sz="1800" kern="1200">
              <a:latin typeface="Palatino Linotype" panose="02040502050505030304" pitchFamily="18" charset="0"/>
              <a:ea typeface="+mn-ea"/>
              <a:cs typeface="+mn-cs"/>
            </a:rPr>
            <a:t>INTEGRAL</a:t>
          </a:r>
          <a:endParaRPr lang="el-GR" sz="1800" kern="1200" dirty="0">
            <a:latin typeface="Palatino Linotype" panose="02040502050505030304" pitchFamily="18" charset="0"/>
            <a:ea typeface="+mn-ea"/>
            <a:cs typeface="+mn-cs"/>
          </a:endParaRPr>
        </a:p>
      </dsp:txBody>
      <dsp:txXfrm rot="10800000">
        <a:off x="0" y="817508"/>
        <a:ext cx="8860072" cy="535231"/>
      </dsp:txXfrm>
    </dsp:sp>
    <dsp:sp modelId="{DEB86E27-3174-45FA-8BA7-AF3A7CDEDA30}">
      <dsp:nvSpPr>
        <dsp:cNvPr id="0" name=""/>
        <dsp:cNvSpPr/>
      </dsp:nvSpPr>
      <dsp:spPr>
        <a:xfrm rot="10800000">
          <a:off x="0" y="1817"/>
          <a:ext cx="8860072" cy="823724"/>
        </a:xfrm>
        <a:prstGeom prst="upArrowCallou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buNone/>
          </a:pPr>
          <a:r>
            <a:rPr lang="el-GR" sz="1800" kern="1200" dirty="0">
              <a:latin typeface="Palatino Linotype" panose="02040502050505030304" pitchFamily="18" charset="0"/>
              <a:ea typeface="+mn-ea"/>
              <a:cs typeface="+mn-cs"/>
            </a:rPr>
            <a:t>Επιλογή των χρονικών περιόδων που έγιναν τα </a:t>
          </a:r>
          <a:r>
            <a:rPr lang="en-US" sz="1800" kern="1200" dirty="0">
              <a:latin typeface="Palatino Linotype" panose="02040502050505030304" pitchFamily="18" charset="0"/>
              <a:ea typeface="+mn-ea"/>
              <a:cs typeface="+mn-cs"/>
            </a:rPr>
            <a:t>SEP</a:t>
          </a:r>
          <a:endParaRPr lang="el-GR" sz="1800" kern="1200" dirty="0">
            <a:latin typeface="Palatino Linotype" panose="02040502050505030304" pitchFamily="18" charset="0"/>
            <a:ea typeface="+mn-ea"/>
            <a:cs typeface="+mn-cs"/>
          </a:endParaRPr>
        </a:p>
      </dsp:txBody>
      <dsp:txXfrm rot="10800000">
        <a:off x="0" y="1817"/>
        <a:ext cx="8860072" cy="53523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7.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8DFDB5-2509-4428-9C87-4BE6A7DC2551}" type="datetimeFigureOut">
              <a:rPr lang="el-GR" smtClean="0"/>
              <a:t>5/5/2018</a:t>
            </a:fld>
            <a:endParaRPr lang="el-GR"/>
          </a:p>
        </p:txBody>
      </p:sp>
      <p:sp>
        <p:nvSpPr>
          <p:cNvPr id="4" name="Θέση υποσέλιδου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5" name="Θέση αριθμού διαφάνειας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A72A91-590F-4B98-8FD5-48E6D9706F90}" type="slidenum">
              <a:rPr lang="el-GR" smtClean="0"/>
              <a:t>‹#›</a:t>
            </a:fld>
            <a:endParaRPr lang="el-GR"/>
          </a:p>
        </p:txBody>
      </p:sp>
    </p:spTree>
    <p:extLst>
      <p:ext uri="{BB962C8B-B14F-4D97-AF65-F5344CB8AC3E}">
        <p14:creationId xmlns:p14="http://schemas.microsoft.com/office/powerpoint/2010/main" val="14335534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7CE5A5-5A09-4A06-B9EE-34A5E40AACEC}" type="datetimeFigureOut">
              <a:rPr lang="el-GR" smtClean="0"/>
              <a:t>5/5/2018</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E1EA64-4353-4AE1-A247-7D4EDE786744}" type="slidenum">
              <a:rPr lang="el-GR" smtClean="0"/>
              <a:t>‹#›</a:t>
            </a:fld>
            <a:endParaRPr lang="el-GR"/>
          </a:p>
        </p:txBody>
      </p:sp>
    </p:spTree>
    <p:extLst>
      <p:ext uri="{BB962C8B-B14F-4D97-AF65-F5344CB8AC3E}">
        <p14:creationId xmlns:p14="http://schemas.microsoft.com/office/powerpoint/2010/main" val="296088556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10"/>
          </p:nvPr>
        </p:nvSpPr>
        <p:spPr/>
        <p:txBody>
          <a:bodyPr/>
          <a:lstStyle/>
          <a:p>
            <a:fld id="{82E1EA64-4353-4AE1-A247-7D4EDE786744}" type="slidenum">
              <a:rPr lang="el-GR" smtClean="0"/>
              <a:t>3</a:t>
            </a:fld>
            <a:endParaRPr lang="el-GR"/>
          </a:p>
        </p:txBody>
      </p:sp>
    </p:spTree>
    <p:extLst>
      <p:ext uri="{BB962C8B-B14F-4D97-AF65-F5344CB8AC3E}">
        <p14:creationId xmlns:p14="http://schemas.microsoft.com/office/powerpoint/2010/main" val="2736007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sz="1200" b="0" i="0" u="none" strike="noStrike" kern="1200" baseline="0" dirty="0">
                <a:solidFill>
                  <a:schemeClr val="tx1"/>
                </a:solidFill>
                <a:latin typeface="+mn-lt"/>
                <a:ea typeface="+mn-ea"/>
                <a:cs typeface="+mn-cs"/>
              </a:rPr>
              <a:t>Σε μια </a:t>
            </a:r>
            <a:r>
              <a:rPr lang="el-GR" sz="1200" b="0" i="0" u="none" strike="noStrike" kern="1200" baseline="0" dirty="0" err="1">
                <a:solidFill>
                  <a:schemeClr val="tx1"/>
                </a:solidFill>
                <a:latin typeface="+mn-lt"/>
                <a:ea typeface="+mn-ea"/>
                <a:cs typeface="+mn-cs"/>
              </a:rPr>
              <a:t>Low-Earth</a:t>
            </a:r>
            <a:r>
              <a:rPr lang="el-GR" sz="1200" b="0" i="0" u="none" strike="noStrike" kern="1200" baseline="0" dirty="0">
                <a:solidFill>
                  <a:schemeClr val="tx1"/>
                </a:solidFill>
                <a:latin typeface="+mn-lt"/>
                <a:ea typeface="+mn-ea"/>
                <a:cs typeface="+mn-cs"/>
              </a:rPr>
              <a:t> τροχιά κάποιος θα δεχόταν περίπου 0.1 </a:t>
            </a:r>
            <a:r>
              <a:rPr lang="el-GR" sz="1200" b="0" i="0" u="none" strike="noStrike" kern="1200" baseline="0" dirty="0" err="1">
                <a:solidFill>
                  <a:schemeClr val="tx1"/>
                </a:solidFill>
                <a:latin typeface="+mn-lt"/>
                <a:ea typeface="+mn-ea"/>
                <a:cs typeface="+mn-cs"/>
              </a:rPr>
              <a:t>rem</a:t>
            </a:r>
            <a:r>
              <a:rPr lang="el-GR" sz="1200" b="0" i="0" u="none" strike="noStrike" kern="1200" baseline="0" dirty="0">
                <a:solidFill>
                  <a:schemeClr val="tx1"/>
                </a:solidFill>
                <a:latin typeface="+mn-lt"/>
                <a:ea typeface="+mn-ea"/>
                <a:cs typeface="+mn-cs"/>
              </a:rPr>
              <a:t>/</a:t>
            </a:r>
            <a:r>
              <a:rPr lang="el-GR" sz="1200" b="0" i="0" u="none" strike="noStrike" kern="1200" baseline="0" dirty="0" err="1">
                <a:solidFill>
                  <a:schemeClr val="tx1"/>
                </a:solidFill>
                <a:latin typeface="+mn-lt"/>
                <a:ea typeface="+mn-ea"/>
                <a:cs typeface="+mn-cs"/>
              </a:rPr>
              <a:t>day</a:t>
            </a:r>
            <a:r>
              <a:rPr lang="el-GR" sz="1200" b="0" i="0" u="none" strike="noStrike" kern="1200" baseline="0" dirty="0">
                <a:solidFill>
                  <a:schemeClr val="tx1"/>
                </a:solidFill>
                <a:latin typeface="+mn-lt"/>
                <a:ea typeface="+mn-ea"/>
                <a:cs typeface="+mn-cs"/>
              </a:rPr>
              <a:t>. Αυτό μεταφράζεται σαν το 1/4 της προτεινόμενης μέγιστης ετήσιας δόσης ή σαν δέκα ακτινογραφίες θώρακος κάθε μέρα! </a:t>
            </a:r>
          </a:p>
          <a:p>
            <a:endParaRPr lang="el-GR" sz="1200" b="0" i="0" u="none" strike="noStrike" kern="1200" baseline="0" dirty="0">
              <a:solidFill>
                <a:schemeClr val="tx1"/>
              </a:solidFill>
              <a:latin typeface="+mn-lt"/>
              <a:ea typeface="+mn-ea"/>
              <a:cs typeface="+mn-cs"/>
            </a:endParaRPr>
          </a:p>
          <a:p>
            <a:r>
              <a:rPr lang="el-GR" sz="1200" b="0" i="0" u="none" strike="noStrike" kern="1200" baseline="0" dirty="0">
                <a:solidFill>
                  <a:schemeClr val="tx1"/>
                </a:solidFill>
                <a:latin typeface="+mn-lt"/>
                <a:ea typeface="+mn-ea"/>
                <a:cs typeface="+mn-cs"/>
              </a:rPr>
              <a:t>Ενώ αν παρατηρήσει κανείς το διάγραμμα, η μεταφορά στον Άρη και η παραμονή σε αυτόν φέρνει τον άνθρωπο σε επίπεδο </a:t>
            </a:r>
            <a:r>
              <a:rPr lang="en-US" sz="1200" b="0" i="0" u="none" strike="noStrike" kern="1200" baseline="0" dirty="0">
                <a:solidFill>
                  <a:schemeClr val="tx1"/>
                </a:solidFill>
                <a:latin typeface="+mn-lt"/>
                <a:ea typeface="+mn-ea"/>
                <a:cs typeface="+mn-cs"/>
              </a:rPr>
              <a:t> ~Sv </a:t>
            </a:r>
            <a:r>
              <a:rPr lang="el-GR" sz="1200" b="0" i="0" u="none" strike="noStrike" kern="1200" baseline="0" dirty="0">
                <a:solidFill>
                  <a:schemeClr val="tx1"/>
                </a:solidFill>
                <a:latin typeface="+mn-lt"/>
                <a:ea typeface="+mn-ea"/>
                <a:cs typeface="+mn-cs"/>
              </a:rPr>
              <a:t>που όπως είδαμε είναι καταστροφικά για την υγεία του</a:t>
            </a:r>
            <a:endParaRPr lang="el-GR" dirty="0"/>
          </a:p>
        </p:txBody>
      </p:sp>
      <p:sp>
        <p:nvSpPr>
          <p:cNvPr id="4" name="Θέση αριθμού διαφάνειας 3"/>
          <p:cNvSpPr>
            <a:spLocks noGrp="1"/>
          </p:cNvSpPr>
          <p:nvPr>
            <p:ph type="sldNum" sz="quarter" idx="10"/>
          </p:nvPr>
        </p:nvSpPr>
        <p:spPr/>
        <p:txBody>
          <a:bodyPr/>
          <a:lstStyle/>
          <a:p>
            <a:fld id="{82E1EA64-4353-4AE1-A247-7D4EDE786744}" type="slidenum">
              <a:rPr lang="el-GR" smtClean="0"/>
              <a:t>14</a:t>
            </a:fld>
            <a:endParaRPr lang="el-GR"/>
          </a:p>
        </p:txBody>
      </p:sp>
    </p:spTree>
    <p:extLst>
      <p:ext uri="{BB962C8B-B14F-4D97-AF65-F5344CB8AC3E}">
        <p14:creationId xmlns:p14="http://schemas.microsoft.com/office/powerpoint/2010/main" val="1791699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sz="1200" b="0" i="0" u="none" strike="noStrike" kern="1200" baseline="0" dirty="0">
                <a:solidFill>
                  <a:schemeClr val="tx1"/>
                </a:solidFill>
                <a:latin typeface="+mn-lt"/>
                <a:ea typeface="+mn-ea"/>
                <a:cs typeface="+mn-cs"/>
              </a:rPr>
              <a:t>Η χαρακτηριστική συνάρτηση δίνει πρακτικά ένα σημείο αναφοράς για να μπορούμε να συγκρίνουμε μετρήσεις και να βγάζουμε συμπεράσματα. Είναι προφανές ότι κάθε ανιχνευτής, κάθε κανάλι και κάθε υλικό έχει τη δική του RF και πειραματικά είναι ο ασφαλέστερος τρόπος να υπολογιστεί. </a:t>
            </a:r>
            <a:endParaRPr lang="el-GR" dirty="0"/>
          </a:p>
        </p:txBody>
      </p:sp>
      <p:sp>
        <p:nvSpPr>
          <p:cNvPr id="4" name="Θέση αριθμού διαφάνειας 3"/>
          <p:cNvSpPr>
            <a:spLocks noGrp="1"/>
          </p:cNvSpPr>
          <p:nvPr>
            <p:ph type="sldNum" sz="quarter" idx="10"/>
          </p:nvPr>
        </p:nvSpPr>
        <p:spPr/>
        <p:txBody>
          <a:bodyPr/>
          <a:lstStyle/>
          <a:p>
            <a:fld id="{82E1EA64-4353-4AE1-A247-7D4EDE786744}" type="slidenum">
              <a:rPr lang="el-GR" smtClean="0"/>
              <a:t>18</a:t>
            </a:fld>
            <a:endParaRPr lang="el-GR"/>
          </a:p>
        </p:txBody>
      </p:sp>
    </p:spTree>
    <p:extLst>
      <p:ext uri="{BB962C8B-B14F-4D97-AF65-F5344CB8AC3E}">
        <p14:creationId xmlns:p14="http://schemas.microsoft.com/office/powerpoint/2010/main" val="231989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b="0" i="0" u="none" strike="noStrike" kern="1200" baseline="0" dirty="0">
                    <a:solidFill>
                      <a:schemeClr val="tx1"/>
                    </a:solidFill>
                    <a:latin typeface="+mn-lt"/>
                    <a:ea typeface="+mn-ea"/>
                    <a:cs typeface="+mn-cs"/>
                  </a:rPr>
                  <a:t>Πρακτικά χωρίσαμε τον παράγοντα που εξαρτάται από την ενέργεια, αφού η ολοκλήρωση γίνεται ως προς τις δυνατές γωνίες </a:t>
                </a:r>
                <a:r>
                  <a:rPr lang="el-GR" sz="1200" b="0" i="0" u="none" strike="noStrike" kern="1200" baseline="0" dirty="0" err="1">
                    <a:solidFill>
                      <a:schemeClr val="tx1"/>
                    </a:solidFill>
                    <a:latin typeface="+mn-lt"/>
                    <a:ea typeface="+mn-ea"/>
                    <a:cs typeface="+mn-cs"/>
                  </a:rPr>
                  <a:t>dθ</a:t>
                </a:r>
                <a:r>
                  <a:rPr lang="el-GR" sz="1200" b="0" i="0" u="none" strike="noStrike" kern="1200" baseline="0" dirty="0">
                    <a:solidFill>
                      <a:schemeClr val="tx1"/>
                    </a:solidFill>
                    <a:latin typeface="+mn-lt"/>
                    <a:ea typeface="+mn-ea"/>
                    <a:cs typeface="+mn-cs"/>
                  </a:rPr>
                  <a:t>. Με βάση τα παραπάνω μπορούμε να εκ-φράσουμε ένα ολικό γεωμετρικό παράγοντα για το όργανο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ότι ο διαχωρισμός </a:t>
                </a:r>
                <a14:m>
                  <m:oMath xmlns:m="http://schemas.openxmlformats.org/officeDocument/2006/math">
                    <m:r>
                      <a:rPr lang="el-GR" sz="1200" i="1" kern="1200">
                        <a:solidFill>
                          <a:schemeClr val="tx1"/>
                        </a:solidFill>
                        <a:effectLst/>
                        <a:latin typeface="Cambria Math" panose="02040503050406030204" pitchFamily="18" charset="0"/>
                        <a:ea typeface="+mn-ea"/>
                        <a:cs typeface="+mn-cs"/>
                      </a:rPr>
                      <m:t>𝛢</m:t>
                    </m:r>
                    <m:d>
                      <m:dPr>
                        <m:ctrlPr>
                          <a:rPr lang="el-GR" sz="1200" i="1" kern="1200">
                            <a:solidFill>
                              <a:schemeClr val="tx1"/>
                            </a:solidFill>
                            <a:effectLst/>
                            <a:latin typeface="Cambria Math" panose="02040503050406030204" pitchFamily="18" charset="0"/>
                            <a:ea typeface="+mn-ea"/>
                            <a:cs typeface="+mn-cs"/>
                          </a:rPr>
                        </m:ctrlPr>
                      </m:dPr>
                      <m:e>
                        <m:r>
                          <a:rPr lang="el-GR" sz="1200" i="1" kern="1200">
                            <a:solidFill>
                              <a:schemeClr val="tx1"/>
                            </a:solidFill>
                            <a:effectLst/>
                            <a:latin typeface="Cambria Math" panose="02040503050406030204" pitchFamily="18" charset="0"/>
                            <a:ea typeface="+mn-ea"/>
                            <a:cs typeface="+mn-cs"/>
                          </a:rPr>
                          <m:t>𝛦</m:t>
                        </m:r>
                        <m:r>
                          <a:rPr lang="el-GR" sz="1200" i="1" kern="1200">
                            <a:solidFill>
                              <a:schemeClr val="tx1"/>
                            </a:solidFill>
                            <a:effectLst/>
                            <a:latin typeface="Cambria Math" panose="02040503050406030204" pitchFamily="18" charset="0"/>
                            <a:ea typeface="+mn-ea"/>
                            <a:cs typeface="+mn-cs"/>
                          </a:rPr>
                          <m:t>,</m:t>
                        </m:r>
                        <m:r>
                          <a:rPr lang="el-GR" sz="1200" i="1" kern="1200">
                            <a:solidFill>
                              <a:schemeClr val="tx1"/>
                            </a:solidFill>
                            <a:effectLst/>
                            <a:latin typeface="Cambria Math" panose="02040503050406030204" pitchFamily="18" charset="0"/>
                            <a:ea typeface="+mn-ea"/>
                            <a:cs typeface="+mn-cs"/>
                          </a:rPr>
                          <m:t>𝜃</m:t>
                        </m:r>
                      </m:e>
                    </m:d>
                    <m:r>
                      <a:rPr lang="el-GR"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𝑅</m:t>
                    </m:r>
                    <m:d>
                      <m:dPr>
                        <m:ctrlPr>
                          <a:rPr lang="el-GR"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𝐸</m:t>
                        </m:r>
                      </m:e>
                    </m:d>
                    <m:r>
                      <a:rPr lang="el-GR" sz="1200" i="1" kern="1200">
                        <a:solidFill>
                          <a:schemeClr val="tx1"/>
                        </a:solidFill>
                        <a:effectLst/>
                        <a:latin typeface="Cambria Math" panose="02040503050406030204" pitchFamily="18" charset="0"/>
                        <a:ea typeface="+mn-ea"/>
                        <a:cs typeface="+mn-cs"/>
                      </a:rPr>
                      <m:t>,</m:t>
                    </m:r>
                    <m:r>
                      <a:rPr lang="el-GR" sz="1200" i="1" kern="1200">
                        <a:solidFill>
                          <a:schemeClr val="tx1"/>
                        </a:solidFill>
                        <a:effectLst/>
                        <a:latin typeface="Cambria Math" panose="02040503050406030204" pitchFamily="18" charset="0"/>
                        <a:ea typeface="+mn-ea"/>
                        <a:cs typeface="+mn-cs"/>
                      </a:rPr>
                      <m:t>𝛨</m:t>
                    </m:r>
                    <m:r>
                      <a:rPr lang="el-GR" sz="1200" i="1" kern="1200">
                        <a:solidFill>
                          <a:schemeClr val="tx1"/>
                        </a:solidFill>
                        <a:effectLst/>
                        <a:latin typeface="Cambria Math" panose="02040503050406030204" pitchFamily="18" charset="0"/>
                        <a:ea typeface="+mn-ea"/>
                        <a:cs typeface="+mn-cs"/>
                      </a:rPr>
                      <m:t>(</m:t>
                    </m:r>
                    <m:r>
                      <a:rPr lang="el-GR" sz="1200" i="1" kern="1200">
                        <a:solidFill>
                          <a:schemeClr val="tx1"/>
                        </a:solidFill>
                        <a:effectLst/>
                        <a:latin typeface="Cambria Math" panose="02040503050406030204" pitchFamily="18" charset="0"/>
                        <a:ea typeface="+mn-ea"/>
                        <a:cs typeface="+mn-cs"/>
                      </a:rPr>
                      <m:t>𝜃</m:t>
                    </m:r>
                    <m:r>
                      <a:rPr lang="el-GR" sz="1200" i="1" kern="1200">
                        <a:solidFill>
                          <a:schemeClr val="tx1"/>
                        </a:solidFill>
                        <a:effectLst/>
                        <a:latin typeface="Cambria Math" panose="02040503050406030204" pitchFamily="18" charset="0"/>
                        <a:ea typeface="+mn-ea"/>
                        <a:cs typeface="+mn-cs"/>
                      </a:rPr>
                      <m:t>)</m:t>
                    </m:r>
                  </m:oMath>
                </a14:m>
                <a:r>
                  <a:rPr lang="el-GR" sz="1200" kern="1200" dirty="0">
                    <a:solidFill>
                      <a:schemeClr val="tx1"/>
                    </a:solidFill>
                    <a:effectLst/>
                    <a:latin typeface="+mn-lt"/>
                    <a:ea typeface="+mn-ea"/>
                    <a:cs typeface="+mn-cs"/>
                  </a:rPr>
                  <a:t>, αποτελεί μια πολύ καλή πρακτική στις περισσότερες ενέργειες. Για παράδειγμα, όταν αναφερόμαστε σε ηλεκτρόνια με μεγάλη σκέδαση σε όλες τις ενέργειες η υπόθεση αυτή είναι σωστή. Σε σωματίδια μεγάλης ενέργειας όμως, μπορούμε να έχουμε κατανομή στις γωνίες που σκεδάζονται. Η κατανομή αυτή διευρύνεται σε πολύ υψηλές ενέργειες, κάνοντας το διαχωρισμό αυτόν άστοχο. </a:t>
                </a:r>
              </a:p>
              <a:p>
                <a:endParaRPr lang="el-GR" dirty="0"/>
              </a:p>
            </p:txBody>
          </p:sp>
        </mc:Choice>
        <mc:Fallback xmlns="">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ότι ο διαχωρισμός </a:t>
                </a:r>
                <a:r>
                  <a:rPr lang="el-GR" sz="1200" i="0" kern="1200">
                    <a:solidFill>
                      <a:schemeClr val="tx1"/>
                    </a:solidFill>
                    <a:effectLst/>
                    <a:latin typeface="+mn-lt"/>
                    <a:ea typeface="+mn-ea"/>
                    <a:cs typeface="+mn-cs"/>
                  </a:rPr>
                  <a:t>𝛢(𝛦,𝜃)=</a:t>
                </a:r>
                <a:r>
                  <a:rPr lang="en-US" sz="1200" i="0" kern="1200">
                    <a:solidFill>
                      <a:schemeClr val="tx1"/>
                    </a:solidFill>
                    <a:effectLst/>
                    <a:latin typeface="+mn-lt"/>
                    <a:ea typeface="+mn-ea"/>
                    <a:cs typeface="+mn-cs"/>
                  </a:rPr>
                  <a:t>𝑅</a:t>
                </a:r>
                <a:r>
                  <a:rPr lang="el-GR"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𝐸)</a:t>
                </a:r>
                <a:r>
                  <a:rPr lang="el-GR" sz="1200" i="0" kern="1200">
                    <a:solidFill>
                      <a:schemeClr val="tx1"/>
                    </a:solidFill>
                    <a:effectLst/>
                    <a:latin typeface="+mn-lt"/>
                    <a:ea typeface="+mn-ea"/>
                    <a:cs typeface="+mn-cs"/>
                  </a:rPr>
                  <a:t>,𝛨(𝜃)</a:t>
                </a:r>
                <a:r>
                  <a:rPr lang="el-GR" sz="1200" kern="1200" dirty="0">
                    <a:solidFill>
                      <a:schemeClr val="tx1"/>
                    </a:solidFill>
                    <a:effectLst/>
                    <a:latin typeface="+mn-lt"/>
                    <a:ea typeface="+mn-ea"/>
                    <a:cs typeface="+mn-cs"/>
                  </a:rPr>
                  <a:t>, αποτελεί μια πολύ καλή πρακτική στις περισσότερες ενέργειες. Για παράδειγμα, όταν αναφερόμαστε σε ηλεκτρόνια με μεγάλη σκέδαση σε όλες τις ενέργειες η υπόθεση αυτή είναι σωστή. Σε σωματίδια μεγάλης ενέργειας όμως, μπορούμε να έχουμε κατανομή στις γωνίες που σκεδάζονται. Η κατανομή αυτή διευρύνεται σε πολύ υψηλές ενέργειες, κάνοντας το διαχωρισμό αυτόν άστοχο. </a:t>
                </a:r>
              </a:p>
              <a:p>
                <a:endParaRPr lang="el-GR" dirty="0"/>
              </a:p>
            </p:txBody>
          </p:sp>
        </mc:Fallback>
      </mc:AlternateContent>
      <p:sp>
        <p:nvSpPr>
          <p:cNvPr id="4" name="Θέση αριθμού διαφάνειας 3"/>
          <p:cNvSpPr>
            <a:spLocks noGrp="1"/>
          </p:cNvSpPr>
          <p:nvPr>
            <p:ph type="sldNum" sz="quarter" idx="10"/>
          </p:nvPr>
        </p:nvSpPr>
        <p:spPr/>
        <p:txBody>
          <a:bodyPr/>
          <a:lstStyle/>
          <a:p>
            <a:fld id="{82E1EA64-4353-4AE1-A247-7D4EDE786744}" type="slidenum">
              <a:rPr lang="el-GR" smtClean="0"/>
              <a:t>19</a:t>
            </a:fld>
            <a:endParaRPr lang="el-GR"/>
          </a:p>
        </p:txBody>
      </p:sp>
    </p:spTree>
    <p:extLst>
      <p:ext uri="{BB962C8B-B14F-4D97-AF65-F5344CB8AC3E}">
        <p14:creationId xmlns:p14="http://schemas.microsoft.com/office/powerpoint/2010/main" val="3530308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sz="1200" b="0" i="0" u="none" strike="noStrike" kern="1200" baseline="0" dirty="0">
                <a:solidFill>
                  <a:schemeClr val="tx1"/>
                </a:solidFill>
                <a:latin typeface="+mn-lt"/>
                <a:ea typeface="+mn-ea"/>
                <a:cs typeface="+mn-cs"/>
              </a:rPr>
              <a:t>Πρακτικά, για κάθε σωμάτιο q που μπορεί να είναι ηλεκτρόνιο και πρωτόνιο αντίστοιχα έχουμε ξεχωριστά τις ροές 𝑓𝑝(𝐸) και 𝑓𝑒(𝐸). Η επίλυση της από πάνω εξίσωσης δεν δίνει μοναδική λύση. Συγκεκριμένα δίνει μια οικογένεια λύσεων που ονομάζεται ολοκληρωτικές εξισώσεις Fredholm πρώτης τάξης. </a:t>
            </a:r>
            <a:endParaRPr lang="el-GR" dirty="0"/>
          </a:p>
        </p:txBody>
      </p:sp>
      <p:sp>
        <p:nvSpPr>
          <p:cNvPr id="4" name="Θέση αριθμού διαφάνειας 3"/>
          <p:cNvSpPr>
            <a:spLocks noGrp="1"/>
          </p:cNvSpPr>
          <p:nvPr>
            <p:ph type="sldNum" sz="quarter" idx="10"/>
          </p:nvPr>
        </p:nvSpPr>
        <p:spPr/>
        <p:txBody>
          <a:bodyPr/>
          <a:lstStyle/>
          <a:p>
            <a:fld id="{82E1EA64-4353-4AE1-A247-7D4EDE786744}" type="slidenum">
              <a:rPr lang="el-GR" smtClean="0"/>
              <a:t>20</a:t>
            </a:fld>
            <a:endParaRPr lang="el-GR"/>
          </a:p>
        </p:txBody>
      </p:sp>
    </p:spTree>
    <p:extLst>
      <p:ext uri="{BB962C8B-B14F-4D97-AF65-F5344CB8AC3E}">
        <p14:creationId xmlns:p14="http://schemas.microsoft.com/office/powerpoint/2010/main" val="2729153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sz="1200" b="0" i="0" u="none" strike="noStrike" kern="1200" baseline="0" dirty="0">
                <a:solidFill>
                  <a:schemeClr val="tx1"/>
                </a:solidFill>
                <a:latin typeface="+mn-lt"/>
                <a:ea typeface="+mn-ea"/>
                <a:cs typeface="+mn-cs"/>
              </a:rPr>
              <a:t>Επομένως, αν το πραγματικό φάσμα αποκλίνει από αυτό που διαλέξαμε, τα αποτελέσματα μπορεί να είναι λανθασμένα και παραπλανητικά. </a:t>
            </a:r>
            <a:endParaRPr lang="el-GR" dirty="0"/>
          </a:p>
        </p:txBody>
      </p:sp>
      <p:sp>
        <p:nvSpPr>
          <p:cNvPr id="4" name="Θέση αριθμού διαφάνειας 3"/>
          <p:cNvSpPr>
            <a:spLocks noGrp="1"/>
          </p:cNvSpPr>
          <p:nvPr>
            <p:ph type="sldNum" sz="quarter" idx="10"/>
          </p:nvPr>
        </p:nvSpPr>
        <p:spPr/>
        <p:txBody>
          <a:bodyPr/>
          <a:lstStyle/>
          <a:p>
            <a:fld id="{82E1EA64-4353-4AE1-A247-7D4EDE786744}" type="slidenum">
              <a:rPr lang="el-GR" smtClean="0"/>
              <a:t>21</a:t>
            </a:fld>
            <a:endParaRPr lang="el-GR"/>
          </a:p>
        </p:txBody>
      </p:sp>
    </p:spTree>
    <p:extLst>
      <p:ext uri="{BB962C8B-B14F-4D97-AF65-F5344CB8AC3E}">
        <p14:creationId xmlns:p14="http://schemas.microsoft.com/office/powerpoint/2010/main" val="132723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Θέση σημειώσεων 2"/>
              <p:cNvSpPr>
                <a:spLocks noGrp="1"/>
              </p:cNvSpPr>
              <p:nvPr>
                <p:ph type="body" idx="1"/>
              </p:nvPr>
            </p:nvSpPr>
            <p:spPr/>
            <p:txBody>
              <a:bodyPr/>
              <a:lstStyle/>
              <a:p>
                <a14:m>
                  <m:oMath xmlns:m="http://schemas.openxmlformats.org/officeDocument/2006/math">
                    <m:r>
                      <a:rPr lang="el-GR" sz="1200" i="1" kern="1200" smtClean="0">
                        <a:solidFill>
                          <a:schemeClr val="tx1"/>
                        </a:solidFill>
                        <a:effectLst/>
                        <a:latin typeface="Cambria Math" panose="02040503050406030204" pitchFamily="18" charset="0"/>
                        <a:ea typeface="+mn-ea"/>
                        <a:cs typeface="+mn-cs"/>
                      </a:rPr>
                      <m:t>𝑆𝐶𝐹</m:t>
                    </m:r>
                    <m:r>
                      <a:rPr lang="el-GR" sz="1200" i="1" kern="1200" smtClean="0">
                        <a:solidFill>
                          <a:schemeClr val="tx1"/>
                        </a:solidFill>
                        <a:effectLst/>
                        <a:latin typeface="Cambria Math" panose="02040503050406030204" pitchFamily="18" charset="0"/>
                        <a:ea typeface="+mn-ea"/>
                        <a:cs typeface="+mn-cs"/>
                      </a:rPr>
                      <m:t>≈</m:t>
                    </m:r>
                    <m:sSup>
                      <m:sSupPr>
                        <m:ctrlPr>
                          <a:rPr lang="el-GR" sz="1200" i="1" kern="1200">
                            <a:solidFill>
                              <a:schemeClr val="tx1"/>
                            </a:solidFill>
                            <a:effectLst/>
                            <a:latin typeface="Cambria Math" panose="02040503050406030204" pitchFamily="18" charset="0"/>
                            <a:ea typeface="+mn-ea"/>
                            <a:cs typeface="+mn-cs"/>
                          </a:rPr>
                        </m:ctrlPr>
                      </m:sSupPr>
                      <m:e>
                        <m:d>
                          <m:dPr>
                            <m:ctrlPr>
                              <a:rPr lang="el-GR" sz="1200" i="1" kern="1200">
                                <a:solidFill>
                                  <a:schemeClr val="tx1"/>
                                </a:solidFill>
                                <a:effectLst/>
                                <a:latin typeface="Cambria Math" panose="02040503050406030204" pitchFamily="18" charset="0"/>
                                <a:ea typeface="+mn-ea"/>
                                <a:cs typeface="+mn-cs"/>
                              </a:rPr>
                            </m:ctrlPr>
                          </m:dPr>
                          <m:e>
                            <m:r>
                              <a:rPr lang="el-GR" sz="1200" i="1" kern="1200">
                                <a:solidFill>
                                  <a:schemeClr val="tx1"/>
                                </a:solidFill>
                                <a:effectLst/>
                                <a:latin typeface="Cambria Math" panose="02040503050406030204" pitchFamily="18" charset="0"/>
                                <a:ea typeface="+mn-ea"/>
                                <a:cs typeface="+mn-cs"/>
                              </a:rPr>
                              <m:t>𝑅</m:t>
                            </m:r>
                            <m:sSub>
                              <m:sSubPr>
                                <m:ctrlPr>
                                  <a:rPr lang="el-GR" sz="1200" i="1" kern="1200">
                                    <a:solidFill>
                                      <a:schemeClr val="tx1"/>
                                    </a:solidFill>
                                    <a:effectLst/>
                                    <a:latin typeface="Cambria Math" panose="02040503050406030204" pitchFamily="18" charset="0"/>
                                    <a:ea typeface="+mn-ea"/>
                                    <a:cs typeface="+mn-cs"/>
                                  </a:rPr>
                                </m:ctrlPr>
                              </m:sSubPr>
                              <m:e>
                                <m:r>
                                  <a:rPr lang="el-GR" sz="1200" i="1" kern="1200">
                                    <a:solidFill>
                                      <a:schemeClr val="tx1"/>
                                    </a:solidFill>
                                    <a:effectLst/>
                                    <a:latin typeface="Cambria Math" panose="02040503050406030204" pitchFamily="18" charset="0"/>
                                    <a:ea typeface="+mn-ea"/>
                                    <a:cs typeface="+mn-cs"/>
                                  </a:rPr>
                                  <m:t>𝐹</m:t>
                                </m:r>
                              </m:e>
                              <m:sub>
                                <m:r>
                                  <a:rPr lang="el-GR" sz="1200" i="1" kern="1200">
                                    <a:solidFill>
                                      <a:schemeClr val="tx1"/>
                                    </a:solidFill>
                                    <a:effectLst/>
                                    <a:latin typeface="Cambria Math" panose="02040503050406030204" pitchFamily="18" charset="0"/>
                                    <a:ea typeface="+mn-ea"/>
                                    <a:cs typeface="+mn-cs"/>
                                  </a:rPr>
                                  <m:t>𝑖</m:t>
                                </m:r>
                              </m:sub>
                            </m:sSub>
                          </m:e>
                        </m:d>
                      </m:e>
                      <m:sup>
                        <m:r>
                          <a:rPr lang="el-GR" sz="1200" i="1" kern="1200">
                            <a:solidFill>
                              <a:schemeClr val="tx1"/>
                            </a:solidFill>
                            <a:effectLst/>
                            <a:latin typeface="Cambria Math" panose="02040503050406030204" pitchFamily="18" charset="0"/>
                            <a:ea typeface="+mn-ea"/>
                            <a:cs typeface="+mn-cs"/>
                          </a:rPr>
                          <m:t>−1</m:t>
                        </m:r>
                      </m:sup>
                    </m:sSup>
                  </m:oMath>
                </a14:m>
                <a:r>
                  <a:rPr lang="el-GR" dirty="0"/>
                  <a:t>  </a:t>
                </a:r>
                <a:br>
                  <a:rPr lang="el-GR" dirty="0"/>
                </a:br>
                <a:endParaRPr lang="el-GR" dirty="0"/>
              </a:p>
              <a:p>
                <a:r>
                  <a:rPr lang="el-GR" sz="1200" b="0" i="0" u="none" strike="noStrike" kern="1200" baseline="0" dirty="0">
                    <a:solidFill>
                      <a:schemeClr val="tx1"/>
                    </a:solidFill>
                    <a:latin typeface="+mn-lt"/>
                    <a:ea typeface="+mn-ea"/>
                    <a:cs typeface="+mn-cs"/>
                  </a:rPr>
                  <a:t>Δεν υπάρχει κάποια βέλτιστη μέθοδος. Υπάρχουν αρκετές πιο πολύπλοκες και συνδυαστικές μέθοδοι για διαδικασίες, όπως αυτή που αναλύσαμε. Η βελτιστοποίηση αυτών των υπολογισμών είναι μια χρονοβόρα και ιδιαίτερα απαιτητική διαδικασία η οποία αποτελεί μέρος ερευνητικής μελέτης για πολλούς ερευνητές, που εργάζονται σε διαφορετικούς κλάδους (φυσικούς, μαθηματικούς, προγραμματιστές κλπ.). </a:t>
                </a:r>
                <a:endParaRPr lang="el-GR" dirty="0"/>
              </a:p>
            </p:txBody>
          </p:sp>
        </mc:Choice>
        <mc:Fallback xmlns="">
          <p:sp>
            <p:nvSpPr>
              <p:cNvPr id="3" name="Θέση σημειώσεων 2"/>
              <p:cNvSpPr>
                <a:spLocks noGrp="1"/>
              </p:cNvSpPr>
              <p:nvPr>
                <p:ph type="body" idx="1"/>
              </p:nvPr>
            </p:nvSpPr>
            <p:spPr/>
            <p:txBody>
              <a:bodyPr/>
              <a:lstStyle/>
              <a:p>
                <a:r>
                  <a:rPr lang="el-GR" sz="1200" i="0" kern="1200">
                    <a:solidFill>
                      <a:schemeClr val="tx1"/>
                    </a:solidFill>
                    <a:effectLst/>
                    <a:latin typeface="+mn-lt"/>
                    <a:ea typeface="+mn-ea"/>
                    <a:cs typeface="+mn-cs"/>
                  </a:rPr>
                  <a:t>𝑆𝐶𝐹≈(𝑅𝐹_𝑖 )^(−1)</a:t>
                </a:r>
                <a:r>
                  <a:rPr lang="el-GR" dirty="0"/>
                  <a:t>  </a:t>
                </a:r>
              </a:p>
            </p:txBody>
          </p:sp>
        </mc:Fallback>
      </mc:AlternateContent>
      <p:sp>
        <p:nvSpPr>
          <p:cNvPr id="4" name="Θέση αριθμού διαφάνειας 3"/>
          <p:cNvSpPr>
            <a:spLocks noGrp="1"/>
          </p:cNvSpPr>
          <p:nvPr>
            <p:ph type="sldNum" sz="quarter" idx="10"/>
          </p:nvPr>
        </p:nvSpPr>
        <p:spPr/>
        <p:txBody>
          <a:bodyPr/>
          <a:lstStyle/>
          <a:p>
            <a:fld id="{82E1EA64-4353-4AE1-A247-7D4EDE786744}" type="slidenum">
              <a:rPr lang="el-GR" smtClean="0"/>
              <a:t>22</a:t>
            </a:fld>
            <a:endParaRPr lang="el-GR"/>
          </a:p>
        </p:txBody>
      </p:sp>
    </p:spTree>
    <p:extLst>
      <p:ext uri="{BB962C8B-B14F-4D97-AF65-F5344CB8AC3E}">
        <p14:creationId xmlns:p14="http://schemas.microsoft.com/office/powerpoint/2010/main" val="2407477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LSHELL = </a:t>
            </a:r>
            <a:r>
              <a:rPr lang="el-GR" dirty="0"/>
              <a:t> Παράμετρος που περιγράφει τις μαγνητικές γραμμές ενός πεδίου.  ΠΧ </a:t>
            </a:r>
            <a:r>
              <a:rPr lang="en-US" dirty="0"/>
              <a:t>Van </a:t>
            </a:r>
            <a:r>
              <a:rPr lang="en-US" dirty="0" err="1"/>
              <a:t>allen</a:t>
            </a:r>
            <a:r>
              <a:rPr lang="en-US" dirty="0"/>
              <a:t> = 1.5 – 2.5 </a:t>
            </a:r>
            <a:r>
              <a:rPr lang="el-GR" dirty="0"/>
              <a:t> και 4-6</a:t>
            </a:r>
          </a:p>
        </p:txBody>
      </p:sp>
      <p:sp>
        <p:nvSpPr>
          <p:cNvPr id="4" name="Θέση αριθμού διαφάνειας 3"/>
          <p:cNvSpPr>
            <a:spLocks noGrp="1"/>
          </p:cNvSpPr>
          <p:nvPr>
            <p:ph type="sldNum" sz="quarter" idx="10"/>
          </p:nvPr>
        </p:nvSpPr>
        <p:spPr/>
        <p:txBody>
          <a:bodyPr/>
          <a:lstStyle/>
          <a:p>
            <a:fld id="{82E1EA64-4353-4AE1-A247-7D4EDE786744}" type="slidenum">
              <a:rPr lang="el-GR" smtClean="0"/>
              <a:t>24</a:t>
            </a:fld>
            <a:endParaRPr lang="el-GR"/>
          </a:p>
        </p:txBody>
      </p:sp>
    </p:spTree>
    <p:extLst>
      <p:ext uri="{BB962C8B-B14F-4D97-AF65-F5344CB8AC3E}">
        <p14:creationId xmlns:p14="http://schemas.microsoft.com/office/powerpoint/2010/main" val="3867022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Η επιλογή της βιβλιοθήκης αυτής έγινε καθαρά για αισθητικούς λόγους και για να έχουμε περισσότερες επιλογές στην απεικόνιση των μετρήσεων. Δεν προσφέρει κάποια διαφορά σε επίπεδο ανάλυσης και ίδια διαδικασία μπορεί να ακολουθήσει κανείς με τις βασικές συναρτήσεις της </a:t>
            </a:r>
            <a:r>
              <a:rPr lang="en-US" sz="1200" kern="1200" dirty="0">
                <a:solidFill>
                  <a:schemeClr val="tx1"/>
                </a:solidFill>
                <a:effectLst/>
                <a:latin typeface="+mn-lt"/>
                <a:ea typeface="+mn-ea"/>
                <a:cs typeface="+mn-cs"/>
              </a:rPr>
              <a:t>IDL</a:t>
            </a:r>
            <a:r>
              <a:rPr lang="el-GR" sz="1200" kern="1200" dirty="0">
                <a:solidFill>
                  <a:schemeClr val="tx1"/>
                </a:solidFill>
                <a:effectLst/>
                <a:latin typeface="+mn-lt"/>
                <a:ea typeface="+mn-ea"/>
                <a:cs typeface="+mn-cs"/>
              </a:rPr>
              <a:t> ή οποιασδήποτε άλλης γλώσσας παρόμοιου συντακτικού.</a:t>
            </a:r>
          </a:p>
          <a:p>
            <a:endParaRPr lang="el-GR" dirty="0"/>
          </a:p>
        </p:txBody>
      </p:sp>
      <p:sp>
        <p:nvSpPr>
          <p:cNvPr id="4" name="Θέση αριθμού διαφάνειας 3"/>
          <p:cNvSpPr>
            <a:spLocks noGrp="1"/>
          </p:cNvSpPr>
          <p:nvPr>
            <p:ph type="sldNum" sz="quarter" idx="10"/>
          </p:nvPr>
        </p:nvSpPr>
        <p:spPr/>
        <p:txBody>
          <a:bodyPr/>
          <a:lstStyle/>
          <a:p>
            <a:fld id="{82E1EA64-4353-4AE1-A247-7D4EDE786744}" type="slidenum">
              <a:rPr lang="el-GR" smtClean="0"/>
              <a:t>26</a:t>
            </a:fld>
            <a:endParaRPr lang="el-GR"/>
          </a:p>
        </p:txBody>
      </p:sp>
    </p:spTree>
    <p:extLst>
      <p:ext uri="{BB962C8B-B14F-4D97-AF65-F5344CB8AC3E}">
        <p14:creationId xmlns:p14="http://schemas.microsoft.com/office/powerpoint/2010/main" val="1600134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10"/>
          </p:nvPr>
        </p:nvSpPr>
        <p:spPr/>
        <p:txBody>
          <a:bodyPr/>
          <a:lstStyle/>
          <a:p>
            <a:fld id="{82E1EA64-4353-4AE1-A247-7D4EDE786744}" type="slidenum">
              <a:rPr lang="el-GR" smtClean="0"/>
              <a:t>29</a:t>
            </a:fld>
            <a:endParaRPr lang="el-GR"/>
          </a:p>
        </p:txBody>
      </p:sp>
    </p:spTree>
    <p:extLst>
      <p:ext uri="{BB962C8B-B14F-4D97-AF65-F5344CB8AC3E}">
        <p14:creationId xmlns:p14="http://schemas.microsoft.com/office/powerpoint/2010/main" val="4009782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sz="1200" b="0" i="0" u="none" strike="noStrike" kern="1200" baseline="0" dirty="0">
                <a:solidFill>
                  <a:schemeClr val="tx1"/>
                </a:solidFill>
                <a:latin typeface="+mn-lt"/>
                <a:ea typeface="+mn-ea"/>
                <a:cs typeface="+mn-cs"/>
              </a:rPr>
              <a:t>Η μπλε γραμμή αποτελεί μια γραμμική προσαρμογή και μας δείχνει την συνολική τάση των μετρήσεων. Είναι δηλαδή η αριθμητική προσέγγιση των μετρήσεων σε συ-</a:t>
            </a:r>
            <a:r>
              <a:rPr lang="el-GR" sz="1200" b="0" i="0" u="none" strike="noStrike" kern="1200" baseline="0" dirty="0" err="1">
                <a:solidFill>
                  <a:schemeClr val="tx1"/>
                </a:solidFill>
                <a:latin typeface="+mn-lt"/>
                <a:ea typeface="+mn-ea"/>
                <a:cs typeface="+mn-cs"/>
              </a:rPr>
              <a:t>νάρτηση</a:t>
            </a:r>
            <a:r>
              <a:rPr lang="el-GR" sz="1200" b="0" i="0" u="none" strike="noStrike" kern="1200" baseline="0" dirty="0">
                <a:solidFill>
                  <a:schemeClr val="tx1"/>
                </a:solidFill>
                <a:latin typeface="+mn-lt"/>
                <a:ea typeface="+mn-ea"/>
                <a:cs typeface="+mn-cs"/>
              </a:rPr>
              <a:t> 𝜓=𝛼𝑥+𝛽. </a:t>
            </a:r>
          </a:p>
          <a:p>
            <a:endParaRPr lang="el-GR" sz="1200" b="0" i="0" u="none" strike="noStrike" kern="1200" baseline="0" dirty="0">
              <a:solidFill>
                <a:schemeClr val="tx1"/>
              </a:solidFill>
              <a:latin typeface="+mn-lt"/>
              <a:ea typeface="+mn-ea"/>
              <a:cs typeface="+mn-cs"/>
            </a:endParaRPr>
          </a:p>
          <a:p>
            <a:r>
              <a:rPr lang="el-GR" sz="1200" b="0" i="0" u="none" strike="noStrike" kern="1200" baseline="0" dirty="0">
                <a:solidFill>
                  <a:schemeClr val="tx1"/>
                </a:solidFill>
                <a:latin typeface="+mn-lt"/>
                <a:ea typeface="+mn-ea"/>
                <a:cs typeface="+mn-cs"/>
              </a:rPr>
              <a:t>Η κόκκινη γραμμή είναι η ευθεία 𝜓=𝜒 και βρίσκεται για λόγους σύγκρισης με την μπλε που έχει σχεδιαστεί προηγουμένως, αλλά και ως άξονας συμμετρίας για τα </a:t>
            </a:r>
            <a:r>
              <a:rPr lang="el-GR" sz="1200" b="0" i="0" u="none" strike="noStrike" kern="1200" baseline="0" dirty="0" err="1">
                <a:solidFill>
                  <a:schemeClr val="tx1"/>
                </a:solidFill>
                <a:latin typeface="+mn-lt"/>
                <a:ea typeface="+mn-ea"/>
                <a:cs typeface="+mn-cs"/>
              </a:rPr>
              <a:t>δεδο</a:t>
            </a:r>
            <a:r>
              <a:rPr lang="el-GR" sz="1200" b="0" i="0" u="none" strike="noStrike" kern="1200" baseline="0" dirty="0">
                <a:solidFill>
                  <a:schemeClr val="tx1"/>
                </a:solidFill>
                <a:latin typeface="+mn-lt"/>
                <a:ea typeface="+mn-ea"/>
                <a:cs typeface="+mn-cs"/>
              </a:rPr>
              <a:t>-μένα που παρεμβάλλαμε. </a:t>
            </a:r>
          </a:p>
          <a:p>
            <a:endParaRPr lang="el-GR" sz="1200" b="0" i="0" u="none" strike="noStrike" kern="1200" baseline="0" dirty="0">
              <a:solidFill>
                <a:schemeClr val="tx1"/>
              </a:solidFill>
              <a:latin typeface="+mn-lt"/>
              <a:ea typeface="+mn-ea"/>
              <a:cs typeface="+mn-cs"/>
            </a:endParaRPr>
          </a:p>
          <a:p>
            <a:r>
              <a:rPr lang="el-GR" sz="1200" b="0" i="0" u="none" strike="noStrike" kern="1200" baseline="0" dirty="0">
                <a:solidFill>
                  <a:schemeClr val="tx1"/>
                </a:solidFill>
                <a:latin typeface="+mn-lt"/>
                <a:ea typeface="+mn-ea"/>
                <a:cs typeface="+mn-cs"/>
              </a:rPr>
              <a:t>Χρειάζεται ιδιαίτερη προσοχή στη χρήση του συντελεστή α της μπλε ευθείας αφού προκύπτει ως ολικός συντελεστής. Κατά τη δημιουργία του, συνυπολογίζει το μεγάλο όγκο δεδομένων, που υπάρχει από το θόρυβο υποβάθρου που έχουν οι μετρήσεις μας. Ειδικότερα στις περιπτώσεις όπου το β δεν είναι αρκούντως κοντά στη τιμή μηδέν, ο συντελεστής α έχει πολύ μεγάλο σφάλμα. </a:t>
            </a:r>
            <a:endParaRPr lang="el-GR" dirty="0"/>
          </a:p>
        </p:txBody>
      </p:sp>
      <p:sp>
        <p:nvSpPr>
          <p:cNvPr id="4" name="Θέση αριθμού διαφάνειας 3"/>
          <p:cNvSpPr>
            <a:spLocks noGrp="1"/>
          </p:cNvSpPr>
          <p:nvPr>
            <p:ph type="sldNum" sz="quarter" idx="10"/>
          </p:nvPr>
        </p:nvSpPr>
        <p:spPr/>
        <p:txBody>
          <a:bodyPr/>
          <a:lstStyle/>
          <a:p>
            <a:fld id="{82E1EA64-4353-4AE1-A247-7D4EDE786744}" type="slidenum">
              <a:rPr lang="el-GR" smtClean="0"/>
              <a:t>37</a:t>
            </a:fld>
            <a:endParaRPr lang="el-GR"/>
          </a:p>
        </p:txBody>
      </p:sp>
    </p:spTree>
    <p:extLst>
      <p:ext uri="{BB962C8B-B14F-4D97-AF65-F5344CB8AC3E}">
        <p14:creationId xmlns:p14="http://schemas.microsoft.com/office/powerpoint/2010/main" val="4136626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INTEGRALL</a:t>
            </a:r>
            <a:r>
              <a:rPr lang="en-US" baseline="0" dirty="0"/>
              <a:t> 72h</a:t>
            </a:r>
            <a:endParaRPr lang="el-GR" dirty="0"/>
          </a:p>
        </p:txBody>
      </p:sp>
      <p:sp>
        <p:nvSpPr>
          <p:cNvPr id="4" name="Θέση αριθμού διαφάνειας 3"/>
          <p:cNvSpPr>
            <a:spLocks noGrp="1"/>
          </p:cNvSpPr>
          <p:nvPr>
            <p:ph type="sldNum" sz="quarter" idx="10"/>
          </p:nvPr>
        </p:nvSpPr>
        <p:spPr/>
        <p:txBody>
          <a:bodyPr/>
          <a:lstStyle/>
          <a:p>
            <a:fld id="{82E1EA64-4353-4AE1-A247-7D4EDE786744}" type="slidenum">
              <a:rPr lang="el-GR" smtClean="0"/>
              <a:t>4</a:t>
            </a:fld>
            <a:endParaRPr lang="el-GR"/>
          </a:p>
        </p:txBody>
      </p:sp>
    </p:spTree>
    <p:extLst>
      <p:ext uri="{BB962C8B-B14F-4D97-AF65-F5344CB8AC3E}">
        <p14:creationId xmlns:p14="http://schemas.microsoft.com/office/powerpoint/2010/main" val="2274078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sz="1200" b="0" i="0" u="none" strike="noStrike" kern="1200" baseline="0" dirty="0">
                <a:solidFill>
                  <a:schemeClr val="tx1"/>
                </a:solidFill>
                <a:latin typeface="+mn-lt"/>
                <a:ea typeface="+mn-ea"/>
                <a:cs typeface="+mn-cs"/>
              </a:rPr>
              <a:t>Ασφαλώς, όπως και στα προηγούμενα ιστογράμματα που φτιάξαμε, βλέπουμε ότι το μεγαλύτερο πλήθος των μετρήσεων υπάρχει στα πολύ χαμηλά Countrates. Δηλαδή στο εύρος 0.01 - 0.1 σε λογαριθμική κλίμακα. </a:t>
            </a:r>
            <a:endParaRPr lang="el-GR" dirty="0"/>
          </a:p>
        </p:txBody>
      </p:sp>
      <p:sp>
        <p:nvSpPr>
          <p:cNvPr id="4" name="Θέση αριθμού διαφάνειας 3"/>
          <p:cNvSpPr>
            <a:spLocks noGrp="1"/>
          </p:cNvSpPr>
          <p:nvPr>
            <p:ph type="sldNum" sz="quarter" idx="10"/>
          </p:nvPr>
        </p:nvSpPr>
        <p:spPr/>
        <p:txBody>
          <a:bodyPr/>
          <a:lstStyle/>
          <a:p>
            <a:fld id="{82E1EA64-4353-4AE1-A247-7D4EDE786744}" type="slidenum">
              <a:rPr lang="el-GR" smtClean="0"/>
              <a:t>42</a:t>
            </a:fld>
            <a:endParaRPr lang="el-GR"/>
          </a:p>
        </p:txBody>
      </p:sp>
    </p:spTree>
    <p:extLst>
      <p:ext uri="{BB962C8B-B14F-4D97-AF65-F5344CB8AC3E}">
        <p14:creationId xmlns:p14="http://schemas.microsoft.com/office/powerpoint/2010/main" val="329830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sz="1200" b="0" i="0" u="none" strike="noStrike" kern="1200" baseline="0" dirty="0">
                <a:solidFill>
                  <a:schemeClr val="tx1"/>
                </a:solidFill>
                <a:latin typeface="+mn-lt"/>
                <a:ea typeface="+mn-ea"/>
                <a:cs typeface="+mn-cs"/>
              </a:rPr>
              <a:t>Όσο μεγαλώνει η χαρακτηριστική ενέργεια, η μέγιστη ροή είναι μικρότερη συνολικά. Αυτό είναι λογικό αφού αθροιστικά τα επεισόδια των χαμηλών ενεργειών είναι περισσότερα από τα καθαρά </a:t>
            </a:r>
            <a:r>
              <a:rPr lang="el-GR" sz="1200" b="0" i="0" u="none" strike="noStrike" kern="1200" baseline="0" dirty="0" err="1">
                <a:solidFill>
                  <a:schemeClr val="tx1"/>
                </a:solidFill>
                <a:latin typeface="+mn-lt"/>
                <a:ea typeface="+mn-ea"/>
                <a:cs typeface="+mn-cs"/>
              </a:rPr>
              <a:t>υψηλο</a:t>
            </a:r>
            <a:r>
              <a:rPr lang="el-GR" sz="1200" b="0" i="0" u="none" strike="noStrike" kern="1200" baseline="0" dirty="0">
                <a:solidFill>
                  <a:schemeClr val="tx1"/>
                </a:solidFill>
                <a:latin typeface="+mn-lt"/>
                <a:ea typeface="+mn-ea"/>
                <a:cs typeface="+mn-cs"/>
              </a:rPr>
              <a:t> ενεργειακά. </a:t>
            </a:r>
            <a:endParaRPr lang="el-GR" dirty="0"/>
          </a:p>
        </p:txBody>
      </p:sp>
      <p:sp>
        <p:nvSpPr>
          <p:cNvPr id="4" name="Θέση αριθμού διαφάνειας 3"/>
          <p:cNvSpPr>
            <a:spLocks noGrp="1"/>
          </p:cNvSpPr>
          <p:nvPr>
            <p:ph type="sldNum" sz="quarter" idx="10"/>
          </p:nvPr>
        </p:nvSpPr>
        <p:spPr/>
        <p:txBody>
          <a:bodyPr/>
          <a:lstStyle/>
          <a:p>
            <a:fld id="{82E1EA64-4353-4AE1-A247-7D4EDE786744}" type="slidenum">
              <a:rPr lang="el-GR" smtClean="0"/>
              <a:t>46</a:t>
            </a:fld>
            <a:endParaRPr lang="el-GR"/>
          </a:p>
        </p:txBody>
      </p:sp>
    </p:spTree>
    <p:extLst>
      <p:ext uri="{BB962C8B-B14F-4D97-AF65-F5344CB8AC3E}">
        <p14:creationId xmlns:p14="http://schemas.microsoft.com/office/powerpoint/2010/main" val="1044307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fld id="{82E1EA64-4353-4AE1-A247-7D4EDE786744}" type="slidenum">
              <a:rPr lang="el-GR" smtClean="0"/>
              <a:t>56</a:t>
            </a:fld>
            <a:endParaRPr lang="el-GR"/>
          </a:p>
        </p:txBody>
      </p:sp>
    </p:spTree>
    <p:extLst>
      <p:ext uri="{BB962C8B-B14F-4D97-AF65-F5344CB8AC3E}">
        <p14:creationId xmlns:p14="http://schemas.microsoft.com/office/powerpoint/2010/main" val="1092829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10"/>
          </p:nvPr>
        </p:nvSpPr>
        <p:spPr/>
        <p:txBody>
          <a:bodyPr/>
          <a:lstStyle/>
          <a:p>
            <a:fld id="{82E1EA64-4353-4AE1-A247-7D4EDE786744}" type="slidenum">
              <a:rPr lang="el-GR" smtClean="0"/>
              <a:t>5</a:t>
            </a:fld>
            <a:endParaRPr lang="el-GR"/>
          </a:p>
        </p:txBody>
      </p:sp>
    </p:spTree>
    <p:extLst>
      <p:ext uri="{BB962C8B-B14F-4D97-AF65-F5344CB8AC3E}">
        <p14:creationId xmlns:p14="http://schemas.microsoft.com/office/powerpoint/2010/main" val="422195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Από όλα τα φαινόμενα του Ήλιου αυτά είναι που </a:t>
            </a:r>
            <a:r>
              <a:rPr lang="el-GR" baseline="0" dirty="0"/>
              <a:t>προκαλούν τη μεταφορά και την επιτάχυνση του πλάσματος που φέρει σωματίδια.</a:t>
            </a:r>
            <a:endParaRPr lang="el-GR" dirty="0"/>
          </a:p>
        </p:txBody>
      </p:sp>
      <p:sp>
        <p:nvSpPr>
          <p:cNvPr id="4" name="Θέση αριθμού διαφάνειας 3"/>
          <p:cNvSpPr>
            <a:spLocks noGrp="1"/>
          </p:cNvSpPr>
          <p:nvPr>
            <p:ph type="sldNum" sz="quarter" idx="10"/>
          </p:nvPr>
        </p:nvSpPr>
        <p:spPr/>
        <p:txBody>
          <a:bodyPr/>
          <a:lstStyle/>
          <a:p>
            <a:fld id="{82E1EA64-4353-4AE1-A247-7D4EDE786744}" type="slidenum">
              <a:rPr lang="el-GR" smtClean="0"/>
              <a:t>6</a:t>
            </a:fld>
            <a:endParaRPr lang="el-GR"/>
          </a:p>
        </p:txBody>
      </p:sp>
    </p:spTree>
    <p:extLst>
      <p:ext uri="{BB962C8B-B14F-4D97-AF65-F5344CB8AC3E}">
        <p14:creationId xmlns:p14="http://schemas.microsoft.com/office/powerpoint/2010/main" val="2187749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Cliver:</a:t>
            </a:r>
            <a:r>
              <a:rPr lang="el-GR" dirty="0"/>
              <a:t> δύο από κρουστικό κύμα (πρωτόνια – </a:t>
            </a:r>
            <a:r>
              <a:rPr lang="en-US" dirty="0"/>
              <a:t>CME)</a:t>
            </a:r>
            <a:r>
              <a:rPr lang="el-GR" dirty="0"/>
              <a:t>. Μία εξάρτηση</a:t>
            </a:r>
            <a:r>
              <a:rPr lang="el-GR" baseline="0" dirty="0"/>
              <a:t> </a:t>
            </a:r>
            <a:r>
              <a:rPr lang="el-GR" dirty="0"/>
              <a:t>με εκθετική εξάρτηση και μία με νόμο</a:t>
            </a:r>
            <a:r>
              <a:rPr lang="el-GR" baseline="0" dirty="0"/>
              <a:t> δύναμης .</a:t>
            </a:r>
            <a:endParaRPr lang="el-GR" dirty="0"/>
          </a:p>
        </p:txBody>
      </p:sp>
      <p:sp>
        <p:nvSpPr>
          <p:cNvPr id="4" name="Θέση αριθμού διαφάνειας 3"/>
          <p:cNvSpPr>
            <a:spLocks noGrp="1"/>
          </p:cNvSpPr>
          <p:nvPr>
            <p:ph type="sldNum" sz="quarter" idx="10"/>
          </p:nvPr>
        </p:nvSpPr>
        <p:spPr/>
        <p:txBody>
          <a:bodyPr/>
          <a:lstStyle/>
          <a:p>
            <a:fld id="{82E1EA64-4353-4AE1-A247-7D4EDE786744}" type="slidenum">
              <a:rPr lang="el-GR" smtClean="0"/>
              <a:t>8</a:t>
            </a:fld>
            <a:endParaRPr lang="el-GR"/>
          </a:p>
        </p:txBody>
      </p:sp>
    </p:spTree>
    <p:extLst>
      <p:ext uri="{BB962C8B-B14F-4D97-AF65-F5344CB8AC3E}">
        <p14:creationId xmlns:p14="http://schemas.microsoft.com/office/powerpoint/2010/main" val="199522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Η</a:t>
            </a:r>
            <a:r>
              <a:rPr lang="el-GR" baseline="0" dirty="0"/>
              <a:t> ομάδα Β έχει πολύ μικρή παράμετρο </a:t>
            </a:r>
            <a:r>
              <a:rPr lang="en-US" baseline="0" dirty="0"/>
              <a:t>TH-TL. </a:t>
            </a:r>
            <a:r>
              <a:rPr lang="el-GR" baseline="0" dirty="0"/>
              <a:t> Δηλαδή χρόνο μεταξύ μέγιστης και ελάχιστης ενέργειας ενώ παράλληλα έχουμε και την μικρότερη ροή πρωτονίων στη συγκεκριμένα ομάδα.</a:t>
            </a:r>
          </a:p>
          <a:p>
            <a:r>
              <a:rPr lang="el-GR" baseline="0" dirty="0"/>
              <a:t>Στην </a:t>
            </a:r>
            <a:r>
              <a:rPr lang="en-US" baseline="0" dirty="0"/>
              <a:t>D</a:t>
            </a:r>
            <a:r>
              <a:rPr lang="el-GR" baseline="0" dirty="0"/>
              <a:t> για παράδειγμα έχουμε το ίδιο περίπου φαινόμενο΄ όμως με διαφορετική διαδικασία επιτάχυνσης και με διαφορετικά στοιχεία στη συνοδευόμενη </a:t>
            </a:r>
            <a:r>
              <a:rPr lang="en-US" baseline="0" dirty="0"/>
              <a:t>CME </a:t>
            </a:r>
            <a:endParaRPr lang="el-GR" dirty="0"/>
          </a:p>
        </p:txBody>
      </p:sp>
      <p:sp>
        <p:nvSpPr>
          <p:cNvPr id="4" name="Θέση αριθμού διαφάνειας 3"/>
          <p:cNvSpPr>
            <a:spLocks noGrp="1"/>
          </p:cNvSpPr>
          <p:nvPr>
            <p:ph type="sldNum" sz="quarter" idx="10"/>
          </p:nvPr>
        </p:nvSpPr>
        <p:spPr/>
        <p:txBody>
          <a:bodyPr/>
          <a:lstStyle/>
          <a:p>
            <a:fld id="{82E1EA64-4353-4AE1-A247-7D4EDE786744}" type="slidenum">
              <a:rPr lang="el-GR" smtClean="0"/>
              <a:t>9</a:t>
            </a:fld>
            <a:endParaRPr lang="el-GR"/>
          </a:p>
        </p:txBody>
      </p:sp>
    </p:spTree>
    <p:extLst>
      <p:ext uri="{BB962C8B-B14F-4D97-AF65-F5344CB8AC3E}">
        <p14:creationId xmlns:p14="http://schemas.microsoft.com/office/powerpoint/2010/main" val="3227913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sz="1200" b="0" i="0" u="none" strike="noStrike" kern="1200" baseline="0" dirty="0">
                <a:solidFill>
                  <a:schemeClr val="tx1"/>
                </a:solidFill>
                <a:latin typeface="+mn-lt"/>
                <a:ea typeface="+mn-ea"/>
                <a:cs typeface="+mn-cs"/>
              </a:rPr>
              <a:t>Παραδείγματα των </a:t>
            </a:r>
            <a:r>
              <a:rPr lang="el-GR" sz="1200" b="0" i="0" u="none" strike="noStrike" kern="1200" baseline="0" dirty="0" err="1">
                <a:solidFill>
                  <a:schemeClr val="tx1"/>
                </a:solidFill>
                <a:latin typeface="+mn-lt"/>
                <a:ea typeface="+mn-ea"/>
                <a:cs typeface="+mn-cs"/>
              </a:rPr>
              <a:t>Hard</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Errors</a:t>
            </a:r>
            <a:r>
              <a:rPr lang="el-GR" sz="1200" b="0" i="0" u="none" strike="noStrike" kern="1200" baseline="0" dirty="0">
                <a:solidFill>
                  <a:schemeClr val="tx1"/>
                </a:solidFill>
                <a:latin typeface="+mn-lt"/>
                <a:ea typeface="+mn-ea"/>
                <a:cs typeface="+mn-cs"/>
              </a:rPr>
              <a:t> είναι να καεί ένα τρανζίστορ MOSFET, ο θόρυβος στη CCD κάμερα, </a:t>
            </a:r>
            <a:r>
              <a:rPr lang="el-GR" sz="1200" b="0" i="0" u="none" strike="noStrike" kern="1200" baseline="0" dirty="0" err="1">
                <a:solidFill>
                  <a:schemeClr val="tx1"/>
                </a:solidFill>
                <a:latin typeface="+mn-lt"/>
                <a:ea typeface="+mn-ea"/>
                <a:cs typeface="+mn-cs"/>
              </a:rPr>
              <a:t>frozen</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bits</a:t>
            </a:r>
            <a:r>
              <a:rPr lang="el-GR" sz="1200" b="0" i="0" u="none" strike="noStrike" kern="1200" baseline="0" dirty="0">
                <a:solidFill>
                  <a:schemeClr val="tx1"/>
                </a:solidFill>
                <a:latin typeface="+mn-lt"/>
                <a:ea typeface="+mn-ea"/>
                <a:cs typeface="+mn-cs"/>
              </a:rPr>
              <a:t> κλπ. </a:t>
            </a:r>
            <a:endParaRPr lang="el-GR" dirty="0"/>
          </a:p>
        </p:txBody>
      </p:sp>
      <p:sp>
        <p:nvSpPr>
          <p:cNvPr id="4" name="Θέση αριθμού διαφάνειας 3"/>
          <p:cNvSpPr>
            <a:spLocks noGrp="1"/>
          </p:cNvSpPr>
          <p:nvPr>
            <p:ph type="sldNum" sz="quarter" idx="10"/>
          </p:nvPr>
        </p:nvSpPr>
        <p:spPr/>
        <p:txBody>
          <a:bodyPr/>
          <a:lstStyle/>
          <a:p>
            <a:fld id="{82E1EA64-4353-4AE1-A247-7D4EDE786744}" type="slidenum">
              <a:rPr lang="el-GR" smtClean="0"/>
              <a:t>11</a:t>
            </a:fld>
            <a:endParaRPr lang="el-GR"/>
          </a:p>
        </p:txBody>
      </p:sp>
    </p:spTree>
    <p:extLst>
      <p:ext uri="{BB962C8B-B14F-4D97-AF65-F5344CB8AC3E}">
        <p14:creationId xmlns:p14="http://schemas.microsoft.com/office/powerpoint/2010/main" val="2588002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sz="1200" b="0" i="0" u="none" strike="noStrike" kern="1200" baseline="0" dirty="0">
                <a:solidFill>
                  <a:schemeClr val="tx1"/>
                </a:solidFill>
                <a:latin typeface="+mn-lt"/>
                <a:ea typeface="+mn-ea"/>
                <a:cs typeface="+mn-cs"/>
              </a:rPr>
              <a:t>Με τα ακόλουθα μεγέθη: </a:t>
            </a:r>
          </a:p>
          <a:p>
            <a:r>
              <a:rPr lang="el-GR" sz="1200" b="0" i="0" u="none" strike="noStrike" kern="1200" baseline="0" dirty="0">
                <a:solidFill>
                  <a:schemeClr val="tx1"/>
                </a:solidFill>
                <a:latin typeface="+mn-lt"/>
                <a:ea typeface="+mn-ea"/>
                <a:cs typeface="+mn-cs"/>
              </a:rPr>
              <a:t>α: Σταθερά απορρόφησης της Ηλιακής ακτινοβολίας </a:t>
            </a:r>
          </a:p>
          <a:p>
            <a:r>
              <a:rPr lang="el-GR" sz="1200" b="0" i="0" u="none" strike="noStrike" kern="1200" baseline="0" dirty="0">
                <a:solidFill>
                  <a:schemeClr val="tx1"/>
                </a:solidFill>
                <a:latin typeface="+mn-lt"/>
                <a:ea typeface="+mn-ea"/>
                <a:cs typeface="+mn-cs"/>
              </a:rPr>
              <a:t>ε: Σταθερά υπέρυθρης εκπομπής </a:t>
            </a:r>
          </a:p>
          <a:p>
            <a:r>
              <a:rPr lang="en-US" sz="1200" b="0" i="0" u="none" strike="noStrike" kern="1200" baseline="0" dirty="0">
                <a:solidFill>
                  <a:schemeClr val="tx1"/>
                </a:solidFill>
                <a:latin typeface="+mn-lt"/>
                <a:ea typeface="+mn-ea"/>
                <a:cs typeface="+mn-cs"/>
              </a:rPr>
              <a:t>S: </a:t>
            </a:r>
            <a:r>
              <a:rPr lang="el-GR" sz="1200" b="0" i="0" u="none" strike="noStrike" kern="1200" baseline="0" dirty="0">
                <a:solidFill>
                  <a:schemeClr val="tx1"/>
                </a:solidFill>
                <a:latin typeface="+mn-lt"/>
                <a:ea typeface="+mn-ea"/>
                <a:cs typeface="+mn-cs"/>
              </a:rPr>
              <a:t>Ηλιακή σταθερά </a:t>
            </a:r>
          </a:p>
          <a:p>
            <a:r>
              <a:rPr lang="el-GR" sz="1200" b="0" i="0" u="none" strike="noStrike" kern="1200" baseline="0" dirty="0">
                <a:solidFill>
                  <a:schemeClr val="tx1"/>
                </a:solidFill>
                <a:latin typeface="+mn-lt"/>
                <a:ea typeface="+mn-ea"/>
                <a:cs typeface="+mn-cs"/>
              </a:rPr>
              <a:t>Α: Επιφάνεια με συνιστώσες n: κάθετη προς τον Ήλιο &amp; </a:t>
            </a:r>
            <a:r>
              <a:rPr lang="el-GR" sz="1200" b="0" i="0" u="none" strike="noStrike" kern="1200" baseline="0" dirty="0" err="1">
                <a:solidFill>
                  <a:schemeClr val="tx1"/>
                </a:solidFill>
                <a:latin typeface="+mn-lt"/>
                <a:ea typeface="+mn-ea"/>
                <a:cs typeface="+mn-cs"/>
              </a:rPr>
              <a:t>tot</a:t>
            </a:r>
            <a:r>
              <a:rPr lang="el-GR" sz="1200" b="0" i="0" u="none" strike="noStrike" kern="1200" baseline="0" dirty="0">
                <a:solidFill>
                  <a:schemeClr val="tx1"/>
                </a:solidFill>
                <a:latin typeface="+mn-lt"/>
                <a:ea typeface="+mn-ea"/>
                <a:cs typeface="+mn-cs"/>
              </a:rPr>
              <a:t>: ολική </a:t>
            </a: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0" i="0" u="none" strike="noStrike" kern="1200" baseline="0" dirty="0">
                <a:solidFill>
                  <a:schemeClr val="tx1"/>
                </a:solidFill>
                <a:latin typeface="+mn-lt"/>
                <a:ea typeface="+mn-ea"/>
                <a:cs typeface="+mn-cs"/>
              </a:rPr>
              <a:t>Αυτή η προσέγγιση δεν θα μπορούσε να χρησιμοποιηθεί σε διαστημόπλοια όπως το SOHO, για τον απλούστατο λόγο ότι υπάρχει πάντα ένα μέρος του διαστημοπλοίου να κοιτάει το Ήλιο, ενώ το υπόλοιπο είναι διαρκώς στη σκιά. Οπότε θα λέγαμε ότι η θερμοκρασία Τ του διαστημόπλοιού είναι μια μέση θερμοκρασία για κάποιο «</a:t>
            </a:r>
            <a:r>
              <a:rPr lang="el-GR" sz="1200" b="0" i="0" u="none" strike="noStrike" kern="1200" baseline="0" dirty="0" err="1">
                <a:solidFill>
                  <a:schemeClr val="tx1"/>
                </a:solidFill>
                <a:latin typeface="+mn-lt"/>
                <a:ea typeface="+mn-ea"/>
                <a:cs typeface="+mn-cs"/>
              </a:rPr>
              <a:t>περι</a:t>
            </a:r>
            <a:r>
              <a:rPr lang="el-GR" sz="1200" b="0" i="0" u="none" strike="noStrike" kern="1200" baseline="0" dirty="0">
                <a:solidFill>
                  <a:schemeClr val="tx1"/>
                </a:solidFill>
                <a:latin typeface="+mn-lt"/>
                <a:ea typeface="+mn-ea"/>
                <a:cs typeface="+mn-cs"/>
              </a:rPr>
              <a:t>-στρεφόμενο» διαστημόπλοιο ή καλύτερα για κάποιο σκάφος, που η θερμοκρασία κα-</a:t>
            </a:r>
            <a:r>
              <a:rPr lang="el-GR" sz="1200" b="0" i="0" u="none" strike="noStrike" kern="1200" baseline="0" dirty="0" err="1">
                <a:solidFill>
                  <a:schemeClr val="tx1"/>
                </a:solidFill>
                <a:latin typeface="+mn-lt"/>
                <a:ea typeface="+mn-ea"/>
                <a:cs typeface="+mn-cs"/>
              </a:rPr>
              <a:t>τανέμεται</a:t>
            </a:r>
            <a:r>
              <a:rPr lang="el-GR" sz="1200" b="0" i="0" u="none" strike="noStrike" kern="1200" baseline="0" dirty="0">
                <a:solidFill>
                  <a:schemeClr val="tx1"/>
                </a:solidFill>
                <a:latin typeface="+mn-lt"/>
                <a:ea typeface="+mn-ea"/>
                <a:cs typeface="+mn-cs"/>
              </a:rPr>
              <a:t> σε όλη την επιφάνεια ομοιόμορφα. </a:t>
            </a: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Παρατηρούμε για παράδειγμα ότι ο χρυσός (</a:t>
            </a:r>
            <a:r>
              <a:rPr lang="en-US" sz="1200" kern="1200" dirty="0">
                <a:solidFill>
                  <a:schemeClr val="tx1"/>
                </a:solidFill>
                <a:effectLst/>
                <a:latin typeface="+mn-lt"/>
                <a:ea typeface="+mn-ea"/>
                <a:cs typeface="+mn-cs"/>
              </a:rPr>
              <a:t>Gold</a:t>
            </a:r>
            <a:r>
              <a:rPr lang="el-GR" sz="1200" kern="1200" dirty="0">
                <a:solidFill>
                  <a:schemeClr val="tx1"/>
                </a:solidFill>
                <a:effectLst/>
                <a:latin typeface="+mn-lt"/>
                <a:ea typeface="+mn-ea"/>
                <a:cs typeface="+mn-cs"/>
              </a:rPr>
              <a:t>) έχει μια ικανοποιητική μέση τιμή για τον παράγοντα α, ενώ έχει πολύ μικρή εκπομπή στο υπέρυθρο. Συνεπώς, ο λόγος των δύο είναι αρκετά μεγάλος, άρα και η θερμοκρασία ισορροπίας είναι πολύ υψηλή. Από την άλλη έχουμε </a:t>
            </a:r>
            <a:r>
              <a:rPr lang="en-US" sz="1200" kern="1200" dirty="0">
                <a:solidFill>
                  <a:schemeClr val="tx1"/>
                </a:solidFill>
                <a:effectLst/>
                <a:latin typeface="+mn-lt"/>
                <a:ea typeface="+mn-ea"/>
                <a:cs typeface="+mn-cs"/>
              </a:rPr>
              <a:t>White Epoxy</a:t>
            </a:r>
            <a:r>
              <a:rPr lang="el-GR" sz="1200" kern="1200" dirty="0">
                <a:solidFill>
                  <a:schemeClr val="tx1"/>
                </a:solidFill>
                <a:effectLst/>
                <a:latin typeface="+mn-lt"/>
                <a:ea typeface="+mn-ea"/>
                <a:cs typeface="+mn-cs"/>
              </a:rPr>
              <a:t> με πολύ μεγάλο συντελεστή εκπομπής, που θα δώσει πολύ χαμηλές θερμοκρασίες.</a:t>
            </a:r>
          </a:p>
          <a:p>
            <a:endParaRPr lang="el-GR" dirty="0"/>
          </a:p>
        </p:txBody>
      </p:sp>
      <p:sp>
        <p:nvSpPr>
          <p:cNvPr id="4" name="Θέση αριθμού διαφάνειας 3"/>
          <p:cNvSpPr>
            <a:spLocks noGrp="1"/>
          </p:cNvSpPr>
          <p:nvPr>
            <p:ph type="sldNum" sz="quarter" idx="10"/>
          </p:nvPr>
        </p:nvSpPr>
        <p:spPr/>
        <p:txBody>
          <a:bodyPr/>
          <a:lstStyle/>
          <a:p>
            <a:fld id="{82E1EA64-4353-4AE1-A247-7D4EDE786744}" type="slidenum">
              <a:rPr lang="el-GR" smtClean="0"/>
              <a:t>12</a:t>
            </a:fld>
            <a:endParaRPr lang="el-GR"/>
          </a:p>
        </p:txBody>
      </p:sp>
    </p:spTree>
    <p:extLst>
      <p:ext uri="{BB962C8B-B14F-4D97-AF65-F5344CB8AC3E}">
        <p14:creationId xmlns:p14="http://schemas.microsoft.com/office/powerpoint/2010/main" val="1766888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sz="1200" b="0" i="0" u="none" strike="noStrike" kern="1200" baseline="0" dirty="0">
                <a:solidFill>
                  <a:schemeClr val="tx1"/>
                </a:solidFill>
                <a:latin typeface="+mn-lt"/>
                <a:ea typeface="+mn-ea"/>
                <a:cs typeface="+mn-cs"/>
              </a:rPr>
              <a:t>Υπάρχουν επιδράσεις που μπορούν να σκοτώσουν ένα κύτταρο, με αποτέλεσμα οι συνέπειες να είναι πλήρως καθορισμένες. Υπάρχει ένα κατώφλι ενεργούς δόσης πάνω από το οποίο η κυτταρική βλάβη είναι μόνιμη και η επιδιόρθωση είναι πλήρως ατελής. Για μερική επιδιόρθωση έχουμε στοχαστικές (πιθανοκρατικές) επιδράσεις, όπου η πιθανότητα βλάβης έχει γραμμική σχέση με τη δόση που δέχεται κάποιος. </a:t>
            </a:r>
          </a:p>
          <a:p>
            <a:endParaRPr lang="el-GR" sz="1200" b="0" i="0" u="none" strike="noStrike" kern="1200" baseline="0" dirty="0">
              <a:solidFill>
                <a:schemeClr val="tx1"/>
              </a:solidFill>
              <a:latin typeface="+mn-lt"/>
              <a:ea typeface="+mn-ea"/>
              <a:cs typeface="+mn-cs"/>
            </a:endParaRPr>
          </a:p>
          <a:p>
            <a:endParaRPr lang="el-GR" dirty="0"/>
          </a:p>
        </p:txBody>
      </p:sp>
      <p:sp>
        <p:nvSpPr>
          <p:cNvPr id="4" name="Θέση αριθμού διαφάνειας 3"/>
          <p:cNvSpPr>
            <a:spLocks noGrp="1"/>
          </p:cNvSpPr>
          <p:nvPr>
            <p:ph type="sldNum" sz="quarter" idx="10"/>
          </p:nvPr>
        </p:nvSpPr>
        <p:spPr/>
        <p:txBody>
          <a:bodyPr/>
          <a:lstStyle/>
          <a:p>
            <a:fld id="{82E1EA64-4353-4AE1-A247-7D4EDE786744}" type="slidenum">
              <a:rPr lang="el-GR" smtClean="0"/>
              <a:t>13</a:t>
            </a:fld>
            <a:endParaRPr lang="el-GR"/>
          </a:p>
        </p:txBody>
      </p:sp>
    </p:spTree>
    <p:extLst>
      <p:ext uri="{BB962C8B-B14F-4D97-AF65-F5344CB8AC3E}">
        <p14:creationId xmlns:p14="http://schemas.microsoft.com/office/powerpoint/2010/main" val="1728330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a:spLocks noGrp="1"/>
          </p:cNvSpPr>
          <p:nvPr>
            <p:ph type="ctrTitle"/>
          </p:nvPr>
        </p:nvSpPr>
        <p:spPr>
          <a:xfrm>
            <a:off x="1524000" y="1122363"/>
            <a:ext cx="9144000" cy="2387600"/>
          </a:xfrm>
        </p:spPr>
        <p:txBody>
          <a:bodyPr anchor="b"/>
          <a:lstStyle>
            <a:lvl1pPr algn="ctr">
              <a:defRPr sz="6000"/>
            </a:lvl1pPr>
          </a:lstStyle>
          <a:p>
            <a:r>
              <a:rPr lang="el-GR"/>
              <a:t>Στυλ κύριου τίτλου</a:t>
            </a:r>
          </a:p>
        </p:txBody>
      </p:sp>
      <p:sp>
        <p:nvSpPr>
          <p:cNvPr id="3" name="Υπότιτλος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p:cNvSpPr>
            <a:spLocks noGrp="1"/>
          </p:cNvSpPr>
          <p:nvPr>
            <p:ph type="dt" sz="half" idx="10"/>
          </p:nvPr>
        </p:nvSpPr>
        <p:spPr/>
        <p:txBody>
          <a:bodyPr/>
          <a:lstStyle/>
          <a:p>
            <a:endParaRPr lang="el-GR"/>
          </a:p>
        </p:txBody>
      </p:sp>
      <p:sp>
        <p:nvSpPr>
          <p:cNvPr id="5" name="Θέση υποσέλιδου 4"/>
          <p:cNvSpPr>
            <a:spLocks noGrp="1"/>
          </p:cNvSpPr>
          <p:nvPr>
            <p:ph type="ftr" sz="quarter" idx="11"/>
          </p:nvPr>
        </p:nvSpPr>
        <p:spPr/>
        <p:txBody>
          <a:bodyPr/>
          <a:lstStyle/>
          <a:p>
            <a:r>
              <a:rPr lang="en-US"/>
              <a:t>Solar Energetic Particles  - SREM</a:t>
            </a:r>
            <a:endParaRPr lang="el-GR"/>
          </a:p>
        </p:txBody>
      </p:sp>
      <p:sp>
        <p:nvSpPr>
          <p:cNvPr id="6" name="Θέση αριθμού διαφάνειας 5"/>
          <p:cNvSpPr>
            <a:spLocks noGrp="1"/>
          </p:cNvSpPr>
          <p:nvPr>
            <p:ph type="sldNum" sz="quarter" idx="12"/>
          </p:nvPr>
        </p:nvSpPr>
        <p:spPr/>
        <p:txBody>
          <a:bodyPr/>
          <a:lstStyle/>
          <a:p>
            <a:fld id="{A9FD4313-9E2D-4001-9D23-323BB65F54DF}" type="slidenum">
              <a:rPr lang="el-GR" smtClean="0"/>
              <a:t>‹#›</a:t>
            </a:fld>
            <a:endParaRPr lang="el-GR"/>
          </a:p>
        </p:txBody>
      </p:sp>
    </p:spTree>
    <p:extLst>
      <p:ext uri="{BB962C8B-B14F-4D97-AF65-F5344CB8AC3E}">
        <p14:creationId xmlns:p14="http://schemas.microsoft.com/office/powerpoint/2010/main" val="3484216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a:t>Στυλ κύριου τίτλου</a:t>
            </a:r>
          </a:p>
        </p:txBody>
      </p:sp>
      <p:sp>
        <p:nvSpPr>
          <p:cNvPr id="3" name="Θέση κατακόρυφου κειμένου 2"/>
          <p:cNvSpPr>
            <a:spLocks noGrp="1"/>
          </p:cNvSpPr>
          <p:nvPr>
            <p:ph type="body" orient="vert" idx="1"/>
          </p:nvPr>
        </p:nvSpPr>
        <p:spPr/>
        <p:txBody>
          <a:bodyPr vert="eaVert"/>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p:cNvSpPr>
            <a:spLocks noGrp="1"/>
          </p:cNvSpPr>
          <p:nvPr>
            <p:ph type="dt" sz="half" idx="10"/>
          </p:nvPr>
        </p:nvSpPr>
        <p:spPr/>
        <p:txBody>
          <a:bodyPr/>
          <a:lstStyle/>
          <a:p>
            <a:endParaRPr lang="el-GR"/>
          </a:p>
        </p:txBody>
      </p:sp>
      <p:sp>
        <p:nvSpPr>
          <p:cNvPr id="5" name="Θέση υποσέλιδου 4"/>
          <p:cNvSpPr>
            <a:spLocks noGrp="1"/>
          </p:cNvSpPr>
          <p:nvPr>
            <p:ph type="ftr" sz="quarter" idx="11"/>
          </p:nvPr>
        </p:nvSpPr>
        <p:spPr/>
        <p:txBody>
          <a:bodyPr/>
          <a:lstStyle/>
          <a:p>
            <a:r>
              <a:rPr lang="en-US"/>
              <a:t>Solar Energetic Particles  - SREM</a:t>
            </a:r>
            <a:endParaRPr lang="el-GR"/>
          </a:p>
        </p:txBody>
      </p:sp>
      <p:sp>
        <p:nvSpPr>
          <p:cNvPr id="6" name="Θέση αριθμού διαφάνειας 5"/>
          <p:cNvSpPr>
            <a:spLocks noGrp="1"/>
          </p:cNvSpPr>
          <p:nvPr>
            <p:ph type="sldNum" sz="quarter" idx="12"/>
          </p:nvPr>
        </p:nvSpPr>
        <p:spPr/>
        <p:txBody>
          <a:bodyPr/>
          <a:lstStyle/>
          <a:p>
            <a:fld id="{A9FD4313-9E2D-4001-9D23-323BB65F54DF}" type="slidenum">
              <a:rPr lang="el-GR" smtClean="0"/>
              <a:t>‹#›</a:t>
            </a:fld>
            <a:endParaRPr lang="el-GR"/>
          </a:p>
        </p:txBody>
      </p:sp>
    </p:spTree>
    <p:extLst>
      <p:ext uri="{BB962C8B-B14F-4D97-AF65-F5344CB8AC3E}">
        <p14:creationId xmlns:p14="http://schemas.microsoft.com/office/powerpoint/2010/main" val="509949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8724900" y="365125"/>
            <a:ext cx="2628900" cy="5811838"/>
          </a:xfrm>
        </p:spPr>
        <p:txBody>
          <a:bodyPr vert="eaVert"/>
          <a:lstStyle/>
          <a:p>
            <a:r>
              <a:rPr lang="el-GR"/>
              <a:t>Στυλ κύριου τίτλου</a:t>
            </a:r>
          </a:p>
        </p:txBody>
      </p:sp>
      <p:sp>
        <p:nvSpPr>
          <p:cNvPr id="3" name="Θέση κατακόρυφου κειμένου 2"/>
          <p:cNvSpPr>
            <a:spLocks noGrp="1"/>
          </p:cNvSpPr>
          <p:nvPr>
            <p:ph type="body" orient="vert" idx="1"/>
          </p:nvPr>
        </p:nvSpPr>
        <p:spPr>
          <a:xfrm>
            <a:off x="838200" y="365125"/>
            <a:ext cx="7734300" cy="5811838"/>
          </a:xfrm>
        </p:spPr>
        <p:txBody>
          <a:bodyPr vert="eaVert"/>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p:cNvSpPr>
            <a:spLocks noGrp="1"/>
          </p:cNvSpPr>
          <p:nvPr>
            <p:ph type="dt" sz="half" idx="10"/>
          </p:nvPr>
        </p:nvSpPr>
        <p:spPr/>
        <p:txBody>
          <a:bodyPr/>
          <a:lstStyle/>
          <a:p>
            <a:endParaRPr lang="el-GR"/>
          </a:p>
        </p:txBody>
      </p:sp>
      <p:sp>
        <p:nvSpPr>
          <p:cNvPr id="5" name="Θέση υποσέλιδου 4"/>
          <p:cNvSpPr>
            <a:spLocks noGrp="1"/>
          </p:cNvSpPr>
          <p:nvPr>
            <p:ph type="ftr" sz="quarter" idx="11"/>
          </p:nvPr>
        </p:nvSpPr>
        <p:spPr/>
        <p:txBody>
          <a:bodyPr/>
          <a:lstStyle/>
          <a:p>
            <a:r>
              <a:rPr lang="en-US"/>
              <a:t>Solar Energetic Particles  - SREM</a:t>
            </a:r>
            <a:endParaRPr lang="el-GR"/>
          </a:p>
        </p:txBody>
      </p:sp>
      <p:sp>
        <p:nvSpPr>
          <p:cNvPr id="6" name="Θέση αριθμού διαφάνειας 5"/>
          <p:cNvSpPr>
            <a:spLocks noGrp="1"/>
          </p:cNvSpPr>
          <p:nvPr>
            <p:ph type="sldNum" sz="quarter" idx="12"/>
          </p:nvPr>
        </p:nvSpPr>
        <p:spPr/>
        <p:txBody>
          <a:bodyPr/>
          <a:lstStyle/>
          <a:p>
            <a:fld id="{A9FD4313-9E2D-4001-9D23-323BB65F54DF}" type="slidenum">
              <a:rPr lang="el-GR" smtClean="0"/>
              <a:t>‹#›</a:t>
            </a:fld>
            <a:endParaRPr lang="el-GR"/>
          </a:p>
        </p:txBody>
      </p:sp>
    </p:spTree>
    <p:extLst>
      <p:ext uri="{BB962C8B-B14F-4D97-AF65-F5344CB8AC3E}">
        <p14:creationId xmlns:p14="http://schemas.microsoft.com/office/powerpoint/2010/main" val="3168828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a:t>Στυλ κύριου τίτλου</a:t>
            </a:r>
          </a:p>
        </p:txBody>
      </p:sp>
      <p:sp>
        <p:nvSpPr>
          <p:cNvPr id="3" name="Θέση περιεχομένου 2"/>
          <p:cNvSpPr>
            <a:spLocks noGrp="1"/>
          </p:cNvSpPr>
          <p:nvPr>
            <p:ph idx="1"/>
          </p:nvPr>
        </p:nvSpPr>
        <p:spPr>
          <a:xfrm>
            <a:off x="838200" y="1825625"/>
            <a:ext cx="10515600" cy="4517302"/>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Θέση υποσέλιδου 4"/>
          <p:cNvSpPr>
            <a:spLocks noGrp="1"/>
          </p:cNvSpPr>
          <p:nvPr>
            <p:ph type="ftr" sz="quarter" idx="11"/>
          </p:nvPr>
        </p:nvSpPr>
        <p:spPr>
          <a:xfrm>
            <a:off x="0" y="6458672"/>
            <a:ext cx="6092190" cy="399327"/>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a:lstStyle>
            <a:lvl1pPr algn="l">
              <a:defRPr sz="1400" i="0">
                <a:solidFill>
                  <a:schemeClr val="tx1">
                    <a:lumMod val="85000"/>
                    <a:lumOff val="15000"/>
                  </a:schemeClr>
                </a:solidFill>
                <a:effectLst/>
              </a:defRPr>
            </a:lvl1pPr>
          </a:lstStyle>
          <a:p>
            <a:r>
              <a:rPr lang="en-US" dirty="0"/>
              <a:t>Solar Energetic Particles  - SREM</a:t>
            </a:r>
            <a:endParaRPr lang="el-GR" dirty="0"/>
          </a:p>
        </p:txBody>
      </p:sp>
      <p:sp>
        <p:nvSpPr>
          <p:cNvPr id="6" name="Θέση αριθμού διαφάνειας 5"/>
          <p:cNvSpPr>
            <a:spLocks noGrp="1"/>
          </p:cNvSpPr>
          <p:nvPr>
            <p:ph type="sldNum" sz="quarter" idx="12"/>
          </p:nvPr>
        </p:nvSpPr>
        <p:spPr>
          <a:xfrm>
            <a:off x="6092190" y="6458672"/>
            <a:ext cx="6099810" cy="399328"/>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a:lstStyle>
            <a:lvl1pPr>
              <a:defRPr sz="1400">
                <a:solidFill>
                  <a:schemeClr val="tx1">
                    <a:lumMod val="85000"/>
                    <a:lumOff val="15000"/>
                  </a:schemeClr>
                </a:solidFill>
              </a:defRPr>
            </a:lvl1pPr>
          </a:lstStyle>
          <a:p>
            <a:fld id="{A9FD4313-9E2D-4001-9D23-323BB65F54DF}" type="slidenum">
              <a:rPr lang="el-GR" smtClean="0"/>
              <a:pPr/>
              <a:t>‹#›</a:t>
            </a:fld>
            <a:endParaRPr lang="el-GR" dirty="0"/>
          </a:p>
        </p:txBody>
      </p:sp>
    </p:spTree>
    <p:extLst>
      <p:ext uri="{BB962C8B-B14F-4D97-AF65-F5344CB8AC3E}">
        <p14:creationId xmlns:p14="http://schemas.microsoft.com/office/powerpoint/2010/main" val="291251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831850" y="1709738"/>
            <a:ext cx="10515600" cy="2852737"/>
          </a:xfrm>
        </p:spPr>
        <p:txBody>
          <a:bodyPr anchor="b"/>
          <a:lstStyle>
            <a:lvl1pPr>
              <a:defRPr sz="6000"/>
            </a:lvl1pPr>
          </a:lstStyle>
          <a:p>
            <a:r>
              <a:rPr lang="el-GR"/>
              <a:t>Στυλ κύριου τίτλου</a:t>
            </a:r>
          </a:p>
        </p:txBody>
      </p:sp>
      <p:sp>
        <p:nvSpPr>
          <p:cNvPr id="3" name="Θέση κειμένου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Επεξεργασία στυλ υποδείγματος κειμένου</a:t>
            </a:r>
          </a:p>
        </p:txBody>
      </p:sp>
      <p:sp>
        <p:nvSpPr>
          <p:cNvPr id="4" name="Θέση ημερομηνίας 3"/>
          <p:cNvSpPr>
            <a:spLocks noGrp="1"/>
          </p:cNvSpPr>
          <p:nvPr>
            <p:ph type="dt" sz="half" idx="10"/>
          </p:nvPr>
        </p:nvSpPr>
        <p:spPr/>
        <p:txBody>
          <a:bodyPr/>
          <a:lstStyle/>
          <a:p>
            <a:endParaRPr lang="el-GR"/>
          </a:p>
        </p:txBody>
      </p:sp>
      <p:sp>
        <p:nvSpPr>
          <p:cNvPr id="5" name="Θέση υποσέλιδου 4"/>
          <p:cNvSpPr>
            <a:spLocks noGrp="1"/>
          </p:cNvSpPr>
          <p:nvPr>
            <p:ph type="ftr" sz="quarter" idx="11"/>
          </p:nvPr>
        </p:nvSpPr>
        <p:spPr/>
        <p:txBody>
          <a:bodyPr/>
          <a:lstStyle/>
          <a:p>
            <a:r>
              <a:rPr lang="en-US"/>
              <a:t>Solar Energetic Particles  - SREM</a:t>
            </a:r>
            <a:endParaRPr lang="el-GR"/>
          </a:p>
        </p:txBody>
      </p:sp>
      <p:sp>
        <p:nvSpPr>
          <p:cNvPr id="6" name="Θέση αριθμού διαφάνειας 5"/>
          <p:cNvSpPr>
            <a:spLocks noGrp="1"/>
          </p:cNvSpPr>
          <p:nvPr>
            <p:ph type="sldNum" sz="quarter" idx="12"/>
          </p:nvPr>
        </p:nvSpPr>
        <p:spPr/>
        <p:txBody>
          <a:bodyPr/>
          <a:lstStyle/>
          <a:p>
            <a:fld id="{A9FD4313-9E2D-4001-9D23-323BB65F54DF}" type="slidenum">
              <a:rPr lang="el-GR" smtClean="0"/>
              <a:t>‹#›</a:t>
            </a:fld>
            <a:endParaRPr lang="el-GR"/>
          </a:p>
        </p:txBody>
      </p:sp>
    </p:spTree>
    <p:extLst>
      <p:ext uri="{BB962C8B-B14F-4D97-AF65-F5344CB8AC3E}">
        <p14:creationId xmlns:p14="http://schemas.microsoft.com/office/powerpoint/2010/main" val="958927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a:t>Στυλ κύριου τίτλου</a:t>
            </a:r>
          </a:p>
        </p:txBody>
      </p:sp>
      <p:sp>
        <p:nvSpPr>
          <p:cNvPr id="3" name="Θέση περιεχομένου 2"/>
          <p:cNvSpPr>
            <a:spLocks noGrp="1"/>
          </p:cNvSpPr>
          <p:nvPr>
            <p:ph sz="half" idx="1"/>
          </p:nvPr>
        </p:nvSpPr>
        <p:spPr>
          <a:xfrm>
            <a:off x="838200" y="1825625"/>
            <a:ext cx="5181600" cy="4351338"/>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περιεχομένου 3"/>
          <p:cNvSpPr>
            <a:spLocks noGrp="1"/>
          </p:cNvSpPr>
          <p:nvPr>
            <p:ph sz="half" idx="2"/>
          </p:nvPr>
        </p:nvSpPr>
        <p:spPr>
          <a:xfrm>
            <a:off x="6172200" y="1825625"/>
            <a:ext cx="5181600" cy="4351338"/>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Θέση ημερομηνίας 4"/>
          <p:cNvSpPr>
            <a:spLocks noGrp="1"/>
          </p:cNvSpPr>
          <p:nvPr>
            <p:ph type="dt" sz="half" idx="10"/>
          </p:nvPr>
        </p:nvSpPr>
        <p:spPr/>
        <p:txBody>
          <a:bodyPr/>
          <a:lstStyle/>
          <a:p>
            <a:endParaRPr lang="el-GR"/>
          </a:p>
        </p:txBody>
      </p:sp>
      <p:sp>
        <p:nvSpPr>
          <p:cNvPr id="6" name="Θέση υποσέλιδου 5"/>
          <p:cNvSpPr>
            <a:spLocks noGrp="1"/>
          </p:cNvSpPr>
          <p:nvPr>
            <p:ph type="ftr" sz="quarter" idx="11"/>
          </p:nvPr>
        </p:nvSpPr>
        <p:spPr/>
        <p:txBody>
          <a:bodyPr/>
          <a:lstStyle/>
          <a:p>
            <a:r>
              <a:rPr lang="en-US"/>
              <a:t>Solar Energetic Particles  - SREM</a:t>
            </a:r>
            <a:endParaRPr lang="el-GR"/>
          </a:p>
        </p:txBody>
      </p:sp>
      <p:sp>
        <p:nvSpPr>
          <p:cNvPr id="7" name="Θέση αριθμού διαφάνειας 6"/>
          <p:cNvSpPr>
            <a:spLocks noGrp="1"/>
          </p:cNvSpPr>
          <p:nvPr>
            <p:ph type="sldNum" sz="quarter" idx="12"/>
          </p:nvPr>
        </p:nvSpPr>
        <p:spPr/>
        <p:txBody>
          <a:bodyPr/>
          <a:lstStyle/>
          <a:p>
            <a:fld id="{A9FD4313-9E2D-4001-9D23-323BB65F54DF}" type="slidenum">
              <a:rPr lang="el-GR" smtClean="0"/>
              <a:t>‹#›</a:t>
            </a:fld>
            <a:endParaRPr lang="el-GR"/>
          </a:p>
        </p:txBody>
      </p:sp>
    </p:spTree>
    <p:extLst>
      <p:ext uri="{BB962C8B-B14F-4D97-AF65-F5344CB8AC3E}">
        <p14:creationId xmlns:p14="http://schemas.microsoft.com/office/powerpoint/2010/main" val="3020494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a:spLocks noGrp="1"/>
          </p:cNvSpPr>
          <p:nvPr>
            <p:ph type="title"/>
          </p:nvPr>
        </p:nvSpPr>
        <p:spPr>
          <a:xfrm>
            <a:off x="839788" y="365125"/>
            <a:ext cx="10515600" cy="1325563"/>
          </a:xfrm>
        </p:spPr>
        <p:txBody>
          <a:bodyPr/>
          <a:lstStyle/>
          <a:p>
            <a:r>
              <a:rPr lang="el-GR"/>
              <a:t>Στυλ κύριου τίτλου</a:t>
            </a:r>
          </a:p>
        </p:txBody>
      </p:sp>
      <p:sp>
        <p:nvSpPr>
          <p:cNvPr id="3" name="Θέση κειμένου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Επεξεργασία στυλ υποδείγματος κειμένου</a:t>
            </a:r>
          </a:p>
        </p:txBody>
      </p:sp>
      <p:sp>
        <p:nvSpPr>
          <p:cNvPr id="4" name="Θέση περιεχομένου 3"/>
          <p:cNvSpPr>
            <a:spLocks noGrp="1"/>
          </p:cNvSpPr>
          <p:nvPr>
            <p:ph sz="half" idx="2"/>
          </p:nvPr>
        </p:nvSpPr>
        <p:spPr>
          <a:xfrm>
            <a:off x="839788" y="2505075"/>
            <a:ext cx="5157787" cy="3684588"/>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Θέση κειμένου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Επεξεργασία στυλ υποδείγματος κειμένου</a:t>
            </a:r>
          </a:p>
        </p:txBody>
      </p:sp>
      <p:sp>
        <p:nvSpPr>
          <p:cNvPr id="6" name="Θέση περιεχομένου 5"/>
          <p:cNvSpPr>
            <a:spLocks noGrp="1"/>
          </p:cNvSpPr>
          <p:nvPr>
            <p:ph sz="quarter" idx="4"/>
          </p:nvPr>
        </p:nvSpPr>
        <p:spPr>
          <a:xfrm>
            <a:off x="6172200" y="2505075"/>
            <a:ext cx="5183188" cy="3684588"/>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7" name="Θέση ημερομηνίας 6"/>
          <p:cNvSpPr>
            <a:spLocks noGrp="1"/>
          </p:cNvSpPr>
          <p:nvPr>
            <p:ph type="dt" sz="half" idx="10"/>
          </p:nvPr>
        </p:nvSpPr>
        <p:spPr/>
        <p:txBody>
          <a:bodyPr/>
          <a:lstStyle/>
          <a:p>
            <a:endParaRPr lang="el-GR"/>
          </a:p>
        </p:txBody>
      </p:sp>
      <p:sp>
        <p:nvSpPr>
          <p:cNvPr id="8" name="Θέση υποσέλιδου 7"/>
          <p:cNvSpPr>
            <a:spLocks noGrp="1"/>
          </p:cNvSpPr>
          <p:nvPr>
            <p:ph type="ftr" sz="quarter" idx="11"/>
          </p:nvPr>
        </p:nvSpPr>
        <p:spPr/>
        <p:txBody>
          <a:bodyPr/>
          <a:lstStyle/>
          <a:p>
            <a:r>
              <a:rPr lang="en-US"/>
              <a:t>Solar Energetic Particles  - SREM</a:t>
            </a:r>
            <a:endParaRPr lang="el-GR"/>
          </a:p>
        </p:txBody>
      </p:sp>
      <p:sp>
        <p:nvSpPr>
          <p:cNvPr id="9" name="Θέση αριθμού διαφάνειας 8"/>
          <p:cNvSpPr>
            <a:spLocks noGrp="1"/>
          </p:cNvSpPr>
          <p:nvPr>
            <p:ph type="sldNum" sz="quarter" idx="12"/>
          </p:nvPr>
        </p:nvSpPr>
        <p:spPr/>
        <p:txBody>
          <a:bodyPr/>
          <a:lstStyle/>
          <a:p>
            <a:fld id="{A9FD4313-9E2D-4001-9D23-323BB65F54DF}" type="slidenum">
              <a:rPr lang="el-GR" smtClean="0"/>
              <a:t>‹#›</a:t>
            </a:fld>
            <a:endParaRPr lang="el-GR"/>
          </a:p>
        </p:txBody>
      </p:sp>
    </p:spTree>
    <p:extLst>
      <p:ext uri="{BB962C8B-B14F-4D97-AF65-F5344CB8AC3E}">
        <p14:creationId xmlns:p14="http://schemas.microsoft.com/office/powerpoint/2010/main" val="1492728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a:t>Στυλ κύριου τίτλου</a:t>
            </a:r>
          </a:p>
        </p:txBody>
      </p:sp>
      <p:sp>
        <p:nvSpPr>
          <p:cNvPr id="3" name="Θέση ημερομηνίας 2"/>
          <p:cNvSpPr>
            <a:spLocks noGrp="1"/>
          </p:cNvSpPr>
          <p:nvPr>
            <p:ph type="dt" sz="half" idx="10"/>
          </p:nvPr>
        </p:nvSpPr>
        <p:spPr/>
        <p:txBody>
          <a:bodyPr/>
          <a:lstStyle/>
          <a:p>
            <a:endParaRPr lang="el-GR"/>
          </a:p>
        </p:txBody>
      </p:sp>
      <p:sp>
        <p:nvSpPr>
          <p:cNvPr id="4" name="Θέση υποσέλιδου 3"/>
          <p:cNvSpPr>
            <a:spLocks noGrp="1"/>
          </p:cNvSpPr>
          <p:nvPr>
            <p:ph type="ftr" sz="quarter" idx="11"/>
          </p:nvPr>
        </p:nvSpPr>
        <p:spPr/>
        <p:txBody>
          <a:bodyPr/>
          <a:lstStyle/>
          <a:p>
            <a:r>
              <a:rPr lang="en-US"/>
              <a:t>Solar Energetic Particles  - SREM</a:t>
            </a:r>
            <a:endParaRPr lang="el-GR"/>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t>‹#›</a:t>
            </a:fld>
            <a:endParaRPr lang="el-GR"/>
          </a:p>
        </p:txBody>
      </p:sp>
    </p:spTree>
    <p:extLst>
      <p:ext uri="{BB962C8B-B14F-4D97-AF65-F5344CB8AC3E}">
        <p14:creationId xmlns:p14="http://schemas.microsoft.com/office/powerpoint/2010/main" val="2563334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a:lstStyle/>
          <a:p>
            <a:endParaRPr lang="el-GR"/>
          </a:p>
        </p:txBody>
      </p:sp>
      <p:sp>
        <p:nvSpPr>
          <p:cNvPr id="3" name="Θέση υποσέλιδου 2"/>
          <p:cNvSpPr>
            <a:spLocks noGrp="1"/>
          </p:cNvSpPr>
          <p:nvPr>
            <p:ph type="ftr" sz="quarter" idx="11"/>
          </p:nvPr>
        </p:nvSpPr>
        <p:spPr/>
        <p:txBody>
          <a:bodyPr/>
          <a:lstStyle/>
          <a:p>
            <a:r>
              <a:rPr lang="en-US"/>
              <a:t>Solar Energetic Particles  - SREM</a:t>
            </a:r>
            <a:endParaRPr lang="el-GR"/>
          </a:p>
        </p:txBody>
      </p:sp>
      <p:sp>
        <p:nvSpPr>
          <p:cNvPr id="4" name="Θέση αριθμού διαφάνειας 3"/>
          <p:cNvSpPr>
            <a:spLocks noGrp="1"/>
          </p:cNvSpPr>
          <p:nvPr>
            <p:ph type="sldNum" sz="quarter" idx="12"/>
          </p:nvPr>
        </p:nvSpPr>
        <p:spPr/>
        <p:txBody>
          <a:bodyPr/>
          <a:lstStyle/>
          <a:p>
            <a:fld id="{A9FD4313-9E2D-4001-9D23-323BB65F54DF}" type="slidenum">
              <a:rPr lang="el-GR" smtClean="0"/>
              <a:t>‹#›</a:t>
            </a:fld>
            <a:endParaRPr lang="el-GR"/>
          </a:p>
        </p:txBody>
      </p:sp>
    </p:spTree>
    <p:extLst>
      <p:ext uri="{BB962C8B-B14F-4D97-AF65-F5344CB8AC3E}">
        <p14:creationId xmlns:p14="http://schemas.microsoft.com/office/powerpoint/2010/main" val="2188105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839788" y="457200"/>
            <a:ext cx="3932237" cy="1600200"/>
          </a:xfrm>
        </p:spPr>
        <p:txBody>
          <a:bodyPr anchor="b"/>
          <a:lstStyle>
            <a:lvl1pPr>
              <a:defRPr sz="3200"/>
            </a:lvl1pPr>
          </a:lstStyle>
          <a:p>
            <a:r>
              <a:rPr lang="el-GR"/>
              <a:t>Στυλ κύριου τίτλου</a:t>
            </a:r>
          </a:p>
        </p:txBody>
      </p:sp>
      <p:sp>
        <p:nvSpPr>
          <p:cNvPr id="3" name="Θέση περιεχομένου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κειμένου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Επεξεργασία στυλ υποδείγματος κειμένου</a:t>
            </a:r>
          </a:p>
        </p:txBody>
      </p:sp>
      <p:sp>
        <p:nvSpPr>
          <p:cNvPr id="5" name="Θέση ημερομηνίας 4"/>
          <p:cNvSpPr>
            <a:spLocks noGrp="1"/>
          </p:cNvSpPr>
          <p:nvPr>
            <p:ph type="dt" sz="half" idx="10"/>
          </p:nvPr>
        </p:nvSpPr>
        <p:spPr/>
        <p:txBody>
          <a:bodyPr/>
          <a:lstStyle/>
          <a:p>
            <a:endParaRPr lang="el-GR"/>
          </a:p>
        </p:txBody>
      </p:sp>
      <p:sp>
        <p:nvSpPr>
          <p:cNvPr id="6" name="Θέση υποσέλιδου 5"/>
          <p:cNvSpPr>
            <a:spLocks noGrp="1"/>
          </p:cNvSpPr>
          <p:nvPr>
            <p:ph type="ftr" sz="quarter" idx="11"/>
          </p:nvPr>
        </p:nvSpPr>
        <p:spPr/>
        <p:txBody>
          <a:bodyPr/>
          <a:lstStyle/>
          <a:p>
            <a:r>
              <a:rPr lang="en-US"/>
              <a:t>Solar Energetic Particles  - SREM</a:t>
            </a:r>
            <a:endParaRPr lang="el-GR"/>
          </a:p>
        </p:txBody>
      </p:sp>
      <p:sp>
        <p:nvSpPr>
          <p:cNvPr id="7" name="Θέση αριθμού διαφάνειας 6"/>
          <p:cNvSpPr>
            <a:spLocks noGrp="1"/>
          </p:cNvSpPr>
          <p:nvPr>
            <p:ph type="sldNum" sz="quarter" idx="12"/>
          </p:nvPr>
        </p:nvSpPr>
        <p:spPr/>
        <p:txBody>
          <a:bodyPr/>
          <a:lstStyle/>
          <a:p>
            <a:fld id="{A9FD4313-9E2D-4001-9D23-323BB65F54DF}" type="slidenum">
              <a:rPr lang="el-GR" smtClean="0"/>
              <a:t>‹#›</a:t>
            </a:fld>
            <a:endParaRPr lang="el-GR"/>
          </a:p>
        </p:txBody>
      </p:sp>
    </p:spTree>
    <p:extLst>
      <p:ext uri="{BB962C8B-B14F-4D97-AF65-F5344CB8AC3E}">
        <p14:creationId xmlns:p14="http://schemas.microsoft.com/office/powerpoint/2010/main" val="2101945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839788" y="457200"/>
            <a:ext cx="3932237" cy="1600200"/>
          </a:xfrm>
        </p:spPr>
        <p:txBody>
          <a:bodyPr anchor="b"/>
          <a:lstStyle>
            <a:lvl1pPr>
              <a:defRPr sz="3200"/>
            </a:lvl1pPr>
          </a:lstStyle>
          <a:p>
            <a:r>
              <a:rPr lang="el-GR"/>
              <a:t>Στυλ κύριου τίτλου</a:t>
            </a:r>
          </a:p>
        </p:txBody>
      </p:sp>
      <p:sp>
        <p:nvSpPr>
          <p:cNvPr id="3" name="Θέση εικόνας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Επεξεργασία στυλ υποδείγματος κειμένου</a:t>
            </a:r>
          </a:p>
        </p:txBody>
      </p:sp>
      <p:sp>
        <p:nvSpPr>
          <p:cNvPr id="5" name="Θέση ημερομηνίας 4"/>
          <p:cNvSpPr>
            <a:spLocks noGrp="1"/>
          </p:cNvSpPr>
          <p:nvPr>
            <p:ph type="dt" sz="half" idx="10"/>
          </p:nvPr>
        </p:nvSpPr>
        <p:spPr/>
        <p:txBody>
          <a:bodyPr/>
          <a:lstStyle/>
          <a:p>
            <a:endParaRPr lang="el-GR"/>
          </a:p>
        </p:txBody>
      </p:sp>
      <p:sp>
        <p:nvSpPr>
          <p:cNvPr id="6" name="Θέση υποσέλιδου 5"/>
          <p:cNvSpPr>
            <a:spLocks noGrp="1"/>
          </p:cNvSpPr>
          <p:nvPr>
            <p:ph type="ftr" sz="quarter" idx="11"/>
          </p:nvPr>
        </p:nvSpPr>
        <p:spPr/>
        <p:txBody>
          <a:bodyPr/>
          <a:lstStyle/>
          <a:p>
            <a:r>
              <a:rPr lang="en-US"/>
              <a:t>Solar Energetic Particles  - SREM</a:t>
            </a:r>
            <a:endParaRPr lang="el-GR"/>
          </a:p>
        </p:txBody>
      </p:sp>
      <p:sp>
        <p:nvSpPr>
          <p:cNvPr id="7" name="Θέση αριθμού διαφάνειας 6"/>
          <p:cNvSpPr>
            <a:spLocks noGrp="1"/>
          </p:cNvSpPr>
          <p:nvPr>
            <p:ph type="sldNum" sz="quarter" idx="12"/>
          </p:nvPr>
        </p:nvSpPr>
        <p:spPr/>
        <p:txBody>
          <a:bodyPr/>
          <a:lstStyle/>
          <a:p>
            <a:fld id="{A9FD4313-9E2D-4001-9D23-323BB65F54DF}" type="slidenum">
              <a:rPr lang="el-GR" smtClean="0"/>
              <a:t>‹#›</a:t>
            </a:fld>
            <a:endParaRPr lang="el-GR"/>
          </a:p>
        </p:txBody>
      </p:sp>
    </p:spTree>
    <p:extLst>
      <p:ext uri="{BB962C8B-B14F-4D97-AF65-F5344CB8AC3E}">
        <p14:creationId xmlns:p14="http://schemas.microsoft.com/office/powerpoint/2010/main" val="3584351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gs>
            <a:gs pos="29000">
              <a:schemeClr val="accent3">
                <a:lumMod val="45000"/>
                <a:lumOff val="55000"/>
              </a:schemeClr>
            </a:gs>
            <a:gs pos="62000">
              <a:schemeClr val="accent3">
                <a:lumMod val="39000"/>
                <a:lumOff val="61000"/>
              </a:schemeClr>
            </a:gs>
            <a:gs pos="92000">
              <a:schemeClr val="accent3">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Θέση τίτλου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Στυλ κύριου τίτλου</a:t>
            </a:r>
          </a:p>
        </p:txBody>
      </p:sp>
      <p:sp>
        <p:nvSpPr>
          <p:cNvPr id="3" name="Θέση κειμένου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l-GR"/>
          </a:p>
        </p:txBody>
      </p:sp>
      <p:sp>
        <p:nvSpPr>
          <p:cNvPr id="5" name="Θέση υποσέλιδου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Solar Energetic Particles  - SREM</a:t>
            </a:r>
            <a:endParaRPr lang="el-GR"/>
          </a:p>
        </p:txBody>
      </p:sp>
      <p:sp>
        <p:nvSpPr>
          <p:cNvPr id="6" name="Θέση αριθμού διαφάνειας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FD4313-9E2D-4001-9D23-323BB65F54DF}" type="slidenum">
              <a:rPr lang="el-GR" smtClean="0"/>
              <a:t>‹#›</a:t>
            </a:fld>
            <a:endParaRPr lang="el-GR"/>
          </a:p>
        </p:txBody>
      </p:sp>
    </p:spTree>
    <p:extLst>
      <p:ext uri="{BB962C8B-B14F-4D97-AF65-F5344CB8AC3E}">
        <p14:creationId xmlns:p14="http://schemas.microsoft.com/office/powerpoint/2010/main" val="25080334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7.png"/><Relationship Id="rId7" Type="http://schemas.openxmlformats.org/officeDocument/2006/relationships/diagramColors" Target="../diagrams/colors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9.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7.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dev.sepem.oma.be/" TargetMode="Externa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0.xml"/><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3.xml"/><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0.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p:cNvSpPr>
            <a:spLocks noGrp="1"/>
          </p:cNvSpPr>
          <p:nvPr>
            <p:ph type="ctrTitle"/>
          </p:nvPr>
        </p:nvSpPr>
        <p:spPr/>
        <p:txBody>
          <a:bodyPr>
            <a:normAutofit/>
          </a:bodyPr>
          <a:lstStyle/>
          <a:p>
            <a:r>
              <a:rPr lang="el-GR" sz="3400" dirty="0">
                <a:cs typeface="Arial" panose="020B0604020202020204" pitchFamily="34" charset="0"/>
              </a:rPr>
              <a:t>Ηλιακά Ενεργητικά Σωμάτια</a:t>
            </a:r>
            <a:r>
              <a:rPr lang="en-US" sz="3400" dirty="0">
                <a:cs typeface="Arial" panose="020B0604020202020204" pitchFamily="34" charset="0"/>
              </a:rPr>
              <a:t>:</a:t>
            </a:r>
            <a:br>
              <a:rPr lang="en-US" sz="3400" dirty="0">
                <a:cs typeface="Arial" panose="020B0604020202020204" pitchFamily="34" charset="0"/>
              </a:rPr>
            </a:br>
            <a:r>
              <a:rPr lang="el-GR" sz="3400" dirty="0">
                <a:cs typeface="Arial" panose="020B0604020202020204" pitchFamily="34" charset="0"/>
              </a:rPr>
              <a:t/>
            </a:r>
            <a:br>
              <a:rPr lang="el-GR" sz="3400" dirty="0">
                <a:cs typeface="Arial" panose="020B0604020202020204" pitchFamily="34" charset="0"/>
              </a:rPr>
            </a:br>
            <a:r>
              <a:rPr lang="el-GR" sz="3400" dirty="0">
                <a:cs typeface="Arial" panose="020B0604020202020204" pitchFamily="34" charset="0"/>
              </a:rPr>
              <a:t>Μελέτη των ιδιοτήτων τους με μετρήσεις του ανιχνευτή </a:t>
            </a:r>
            <a:r>
              <a:rPr lang="en-US" sz="3400" dirty="0">
                <a:cs typeface="Arial" panose="020B0604020202020204" pitchFamily="34" charset="0"/>
              </a:rPr>
              <a:t>SREM </a:t>
            </a:r>
            <a:r>
              <a:rPr lang="el-GR" sz="3400" dirty="0">
                <a:cs typeface="Arial" panose="020B0604020202020204" pitchFamily="34" charset="0"/>
              </a:rPr>
              <a:t>της </a:t>
            </a:r>
            <a:r>
              <a:rPr lang="en-US" sz="3400" dirty="0">
                <a:cs typeface="Arial" panose="020B0604020202020204" pitchFamily="34" charset="0"/>
              </a:rPr>
              <a:t>ESA</a:t>
            </a:r>
            <a:endParaRPr lang="el-GR" sz="3400" dirty="0">
              <a:cs typeface="Arial" panose="020B0604020202020204" pitchFamily="34" charset="0"/>
            </a:endParaRPr>
          </a:p>
        </p:txBody>
      </p:sp>
      <p:sp>
        <p:nvSpPr>
          <p:cNvPr id="5" name="Υπότιτλος 4"/>
          <p:cNvSpPr>
            <a:spLocks noGrp="1"/>
          </p:cNvSpPr>
          <p:nvPr>
            <p:ph type="subTitle" idx="1"/>
          </p:nvPr>
        </p:nvSpPr>
        <p:spPr>
          <a:xfrm>
            <a:off x="1524000" y="4459994"/>
            <a:ext cx="9144000" cy="1655762"/>
          </a:xfrm>
        </p:spPr>
        <p:txBody>
          <a:bodyPr/>
          <a:lstStyle/>
          <a:p>
            <a:endParaRPr lang="el-GR" dirty="0"/>
          </a:p>
          <a:p>
            <a:r>
              <a:rPr lang="el-GR" dirty="0"/>
              <a:t>Διπλωματική Εργασία</a:t>
            </a:r>
          </a:p>
          <a:p>
            <a:r>
              <a:rPr lang="el-GR" dirty="0"/>
              <a:t>Επιβλέπων καθηγητής: Ιωάννης Α. Δαγκλής</a:t>
            </a:r>
          </a:p>
        </p:txBody>
      </p:sp>
      <p:sp>
        <p:nvSpPr>
          <p:cNvPr id="8" name="TextBox 7"/>
          <p:cNvSpPr txBox="1"/>
          <p:nvPr/>
        </p:nvSpPr>
        <p:spPr>
          <a:xfrm>
            <a:off x="810507" y="199033"/>
            <a:ext cx="6444393" cy="923330"/>
          </a:xfrm>
          <a:prstGeom prst="rect">
            <a:avLst/>
          </a:prstGeom>
          <a:noFill/>
        </p:spPr>
        <p:txBody>
          <a:bodyPr wrap="none" rtlCol="0">
            <a:spAutoFit/>
          </a:bodyPr>
          <a:lstStyle/>
          <a:p>
            <a:pPr algn="just"/>
            <a:r>
              <a:rPr lang="el-GR" dirty="0">
                <a:latin typeface="+mj-lt"/>
                <a:cs typeface="Arial" panose="020B0604020202020204" pitchFamily="34" charset="0"/>
              </a:rPr>
              <a:t>Εθνικό και Καποδιστριακό Πανεπιστήμιο Αθηνών: Τμήμα Φυσικής, </a:t>
            </a:r>
          </a:p>
          <a:p>
            <a:pPr algn="just"/>
            <a:r>
              <a:rPr lang="el-GR" dirty="0">
                <a:latin typeface="+mj-lt"/>
                <a:cs typeface="Arial" panose="020B0604020202020204" pitchFamily="34" charset="0"/>
              </a:rPr>
              <a:t>Τομέας: Αστροφυσικής, Αστρονομίας και Μηχανικής</a:t>
            </a:r>
          </a:p>
          <a:p>
            <a:endParaRPr lang="el-GR" dirty="0"/>
          </a:p>
        </p:txBody>
      </p:sp>
      <p:pic>
        <p:nvPicPr>
          <p:cNvPr id="9" name="Εικόνα 8"/>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164604"/>
            <a:ext cx="1057984" cy="1368000"/>
          </a:xfrm>
          <a:prstGeom prst="rect">
            <a:avLst/>
          </a:prstGeom>
        </p:spPr>
      </p:pic>
      <p:sp>
        <p:nvSpPr>
          <p:cNvPr id="10" name="TextBox 9"/>
          <p:cNvSpPr txBox="1"/>
          <p:nvPr/>
        </p:nvSpPr>
        <p:spPr>
          <a:xfrm>
            <a:off x="3471862" y="3998329"/>
            <a:ext cx="5248275" cy="461665"/>
          </a:xfrm>
          <a:prstGeom prst="rect">
            <a:avLst/>
          </a:prstGeom>
          <a:noFill/>
        </p:spPr>
        <p:txBody>
          <a:bodyPr wrap="square" rtlCol="0">
            <a:spAutoFit/>
          </a:bodyPr>
          <a:lstStyle/>
          <a:p>
            <a:pPr algn="ctr"/>
            <a:r>
              <a:rPr lang="el-GR" sz="2400" dirty="0"/>
              <a:t>Σάββας Ράπτης</a:t>
            </a:r>
          </a:p>
        </p:txBody>
      </p:sp>
    </p:spTree>
    <p:extLst>
      <p:ext uri="{BB962C8B-B14F-4D97-AF65-F5344CB8AC3E}">
        <p14:creationId xmlns:p14="http://schemas.microsoft.com/office/powerpoint/2010/main" val="2410229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Διαστημικός καιρός &amp; Διαστημικές αποστολές</a:t>
            </a:r>
          </a:p>
        </p:txBody>
      </p:sp>
      <p:sp>
        <p:nvSpPr>
          <p:cNvPr id="3" name="Θέση περιεχομένου 2"/>
          <p:cNvSpPr>
            <a:spLocks noGrp="1"/>
          </p:cNvSpPr>
          <p:nvPr>
            <p:ph idx="1"/>
          </p:nvPr>
        </p:nvSpPr>
        <p:spPr/>
        <p:txBody>
          <a:bodyPr>
            <a:normAutofit/>
          </a:bodyPr>
          <a:lstStyle/>
          <a:p>
            <a:pPr marL="0" indent="0">
              <a:buNone/>
            </a:pPr>
            <a:r>
              <a:rPr lang="el-GR" dirty="0"/>
              <a:t>Διαστημικός καιρός: Η παρακολούθηση και η πρόγνωση πιθανών επιδράσεων που μπορεί να έχουν οι ροές σωματιδίων στο κόσμο (Συσκευές, Διαστημικές αποστολές, Υγεία, Διαμόρφωση κλίματος κλπ.)</a:t>
            </a:r>
          </a:p>
          <a:p>
            <a:pPr marL="0" indent="0">
              <a:buNone/>
            </a:pPr>
            <a:endParaRPr lang="el-GR" dirty="0"/>
          </a:p>
          <a:p>
            <a:pPr marL="0" indent="0">
              <a:buNone/>
            </a:pPr>
            <a:endParaRPr lang="el-GR" dirty="0"/>
          </a:p>
          <a:p>
            <a:pPr marL="0" indent="0">
              <a:buNone/>
            </a:pPr>
            <a:endParaRPr lang="el-GR" dirty="0"/>
          </a:p>
          <a:p>
            <a:pPr marL="0" indent="0">
              <a:buNone/>
            </a:pPr>
            <a:endParaRPr lang="el-GR" dirty="0"/>
          </a:p>
          <a:p>
            <a:pPr marL="0" indent="0">
              <a:buNone/>
            </a:pPr>
            <a:r>
              <a:rPr lang="el-GR" dirty="0"/>
              <a:t>Λύση: Στατιστική μελέτη και μοντελοποίηση της συμπεριφοράς των σωματιδίων στον διαστημικό χώρο. </a:t>
            </a:r>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10</a:t>
            </a:fld>
            <a:endParaRPr lang="el-GR" dirty="0"/>
          </a:p>
        </p:txBody>
      </p:sp>
      <p:sp>
        <p:nvSpPr>
          <p:cNvPr id="6" name="Βέλος: Κάτω 5"/>
          <p:cNvSpPr/>
          <p:nvPr/>
        </p:nvSpPr>
        <p:spPr>
          <a:xfrm>
            <a:off x="5568315" y="3190875"/>
            <a:ext cx="1047750" cy="195262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l-GR"/>
          </a:p>
        </p:txBody>
      </p:sp>
      <p:pic>
        <p:nvPicPr>
          <p:cNvPr id="1030" name="Picture 6" descr="Αποτέλεσμα εικόνας για 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238625"/>
            <a:ext cx="1035122" cy="90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4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Επιπτώσεις ακτινοβολίας:</a:t>
            </a:r>
            <a:br>
              <a:rPr lang="el-GR" dirty="0"/>
            </a:br>
            <a:r>
              <a:rPr lang="el-GR" dirty="0"/>
              <a:t>Διαστημικά συστήματα</a:t>
            </a:r>
          </a:p>
        </p:txBody>
      </p:sp>
      <mc:AlternateContent xmlns:mc="http://schemas.openxmlformats.org/markup-compatibility/2006" xmlns:a14="http://schemas.microsoft.com/office/drawing/2010/main">
        <mc:Choice Requires="a14">
          <p:graphicFrame>
            <p:nvGraphicFramePr>
              <p:cNvPr id="6" name="Θέση περιεχομένου 5"/>
              <p:cNvGraphicFramePr>
                <a:graphicFrameLocks noGrp="1"/>
              </p:cNvGraphicFramePr>
              <p:nvPr>
                <p:ph idx="1"/>
                <p:extLst>
                  <p:ext uri="{D42A27DB-BD31-4B8C-83A1-F6EECF244321}">
                    <p14:modId xmlns:p14="http://schemas.microsoft.com/office/powerpoint/2010/main" val="819360452"/>
                  </p:ext>
                </p:extLst>
              </p:nvPr>
            </p:nvGraphicFramePr>
            <p:xfrm>
              <a:off x="2229801" y="2374136"/>
              <a:ext cx="7591425" cy="3797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6" name="Θέση περιεχομένου 5"/>
              <p:cNvGraphicFramePr>
                <a:graphicFrameLocks noGrp="1"/>
              </p:cNvGraphicFramePr>
              <p:nvPr>
                <p:ph idx="1"/>
                <p:extLst>
                  <p:ext uri="{D42A27DB-BD31-4B8C-83A1-F6EECF244321}">
                    <p14:modId xmlns:p14="http://schemas.microsoft.com/office/powerpoint/2010/main" val="819360452"/>
                  </p:ext>
                </p:extLst>
              </p:nvPr>
            </p:nvGraphicFramePr>
            <p:xfrm>
              <a:off x="2229801" y="2374136"/>
              <a:ext cx="7591425" cy="379727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11</a:t>
            </a:fld>
            <a:endParaRPr lang="el-GR" dirty="0"/>
          </a:p>
        </p:txBody>
      </p:sp>
      <p:sp>
        <p:nvSpPr>
          <p:cNvPr id="7" name="TextBox 6"/>
          <p:cNvSpPr txBox="1"/>
          <p:nvPr/>
        </p:nvSpPr>
        <p:spPr>
          <a:xfrm>
            <a:off x="282819" y="1830398"/>
            <a:ext cx="11485388" cy="400110"/>
          </a:xfrm>
          <a:prstGeom prst="rect">
            <a:avLst/>
          </a:prstGeom>
          <a:noFill/>
        </p:spPr>
        <p:txBody>
          <a:bodyPr wrap="none" rtlCol="0">
            <a:spAutoFit/>
          </a:bodyPr>
          <a:lstStyle/>
          <a:p>
            <a:r>
              <a:rPr lang="el-GR" sz="2000" dirty="0"/>
              <a:t>3 βασικοί πληθυσμοί: 1) Υψηλής ενέργειας σωμάτια από ζώνες ακτινοβολίας 2)</a:t>
            </a:r>
            <a:r>
              <a:rPr lang="en-US" sz="2000" dirty="0"/>
              <a:t>SEPs</a:t>
            </a:r>
            <a:r>
              <a:rPr lang="el-GR" sz="2000" dirty="0"/>
              <a:t>  3)Κοσμική ακτινοβολία</a:t>
            </a:r>
          </a:p>
        </p:txBody>
      </p:sp>
    </p:spTree>
    <p:extLst>
      <p:ext uri="{BB962C8B-B14F-4D97-AF65-F5344CB8AC3E}">
        <p14:creationId xmlns:p14="http://schemas.microsoft.com/office/powerpoint/2010/main" val="255563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Παράδειγμα υπολογισμού ακτινοβολίας</a:t>
            </a:r>
          </a:p>
        </p:txBody>
      </p:sp>
      <mc:AlternateContent xmlns:mc="http://schemas.openxmlformats.org/markup-compatibility/2006" xmlns:a14="http://schemas.microsoft.com/office/drawing/2010/main">
        <mc:Choice Requires="a14">
          <p:sp>
            <p:nvSpPr>
              <p:cNvPr id="3" name="Θέση περιεχομένου 2"/>
              <p:cNvSpPr>
                <a:spLocks noGrp="1"/>
              </p:cNvSpPr>
              <p:nvPr>
                <p:ph idx="1"/>
              </p:nvPr>
            </p:nvSpPr>
            <p:spPr>
              <a:xfrm>
                <a:off x="838200" y="1825625"/>
                <a:ext cx="5261610" cy="4517302"/>
              </a:xfrm>
            </p:spPr>
            <p:txBody>
              <a:bodyPr/>
              <a:lstStyle/>
              <a:p>
                <a:pPr marL="0" indent="0">
                  <a:buNone/>
                </a:pPr>
                <a:r>
                  <a:rPr lang="el-GR" u="sng" dirty="0"/>
                  <a:t>Δεδομένα</a:t>
                </a:r>
                <a:r>
                  <a:rPr lang="el-GR" dirty="0"/>
                  <a:t>: </a:t>
                </a:r>
              </a:p>
              <a:p>
                <a:pPr marL="0" indent="0">
                  <a:buNone/>
                </a:pPr>
                <a:r>
                  <a:rPr lang="el-GR" dirty="0"/>
                  <a:t>Τροχιά:</a:t>
                </a:r>
                <a:r>
                  <a:rPr lang="en-US" dirty="0"/>
                  <a:t>LEO</a:t>
                </a:r>
                <a:endParaRPr lang="el-GR" dirty="0"/>
              </a:p>
              <a:p>
                <a:pPr marL="0" indent="0">
                  <a:buNone/>
                </a:pPr>
                <a:r>
                  <a:rPr lang="el-GR" dirty="0"/>
                  <a:t>Ηλιακή σταθερά: </a:t>
                </a:r>
                <a14:m>
                  <m:oMath xmlns:m="http://schemas.openxmlformats.org/officeDocument/2006/math">
                    <m:r>
                      <a:rPr lang="el-GR" b="0" i="1" smtClean="0">
                        <a:latin typeface="Cambria Math" panose="02040503050406030204" pitchFamily="18" charset="0"/>
                      </a:rPr>
                      <m:t>1.368</m:t>
                    </m:r>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den>
                    </m:f>
                  </m:oMath>
                </a14:m>
                <a:r>
                  <a:rPr lang="en-US" dirty="0"/>
                  <a:t> </a:t>
                </a:r>
                <a:endParaRPr lang="el-GR" dirty="0"/>
              </a:p>
              <a:p>
                <a:pPr marL="0" indent="0">
                  <a:buNone/>
                </a:pPr>
                <a:r>
                  <a:rPr lang="en-US" dirty="0"/>
                  <a:t>30% </a:t>
                </a:r>
                <a:r>
                  <a:rPr lang="el-GR" dirty="0"/>
                  <a:t>ακτινοβολία Ήλιου ανακλώμενη από τη Γη </a:t>
                </a:r>
              </a:p>
              <a:p>
                <a:pPr marL="0" indent="0">
                  <a:buNone/>
                </a:pPr>
                <a:r>
                  <a:rPr lang="el-GR" dirty="0"/>
                  <a:t>Υπεριώδη ακτινοβολία Γης:   </a:t>
                </a:r>
                <a14:m>
                  <m:oMath xmlns:m="http://schemas.openxmlformats.org/officeDocument/2006/math">
                    <m:r>
                      <a:rPr lang="el-GR" b="0" i="1" smtClean="0">
                        <a:latin typeface="Cambria Math" panose="02040503050406030204" pitchFamily="18" charset="0"/>
                      </a:rPr>
                      <m:t>237</m:t>
                    </m:r>
                    <m:r>
                      <a:rPr lang="el-GR" b="0" i="1" smtClean="0">
                        <a:latin typeface="Cambria Math" panose="02040503050406030204" pitchFamily="18" charset="0"/>
                        <a:ea typeface="Cambria Math" panose="02040503050406030204" pitchFamily="18" charset="0"/>
                      </a:rPr>
                      <m:t>±21</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𝑊</m:t>
                        </m:r>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2</m:t>
                            </m:r>
                          </m:sup>
                        </m:sSup>
                      </m:den>
                    </m:f>
                  </m:oMath>
                </a14:m>
                <a:endParaRPr lang="el-GR" dirty="0"/>
              </a:p>
            </p:txBody>
          </p:sp>
        </mc:Choice>
        <mc:Fallback xmlns="">
          <p:sp>
            <p:nvSpPr>
              <p:cNvPr id="3" name="Θέση περιεχομένου 2"/>
              <p:cNvSpPr>
                <a:spLocks noGrp="1" noRot="1" noChangeAspect="1" noMove="1" noResize="1" noEditPoints="1" noAdjustHandles="1" noChangeArrowheads="1" noChangeShapeType="1" noTextEdit="1"/>
              </p:cNvSpPr>
              <p:nvPr>
                <p:ph idx="1"/>
              </p:nvPr>
            </p:nvSpPr>
            <p:spPr>
              <a:xfrm>
                <a:off x="838200" y="1825625"/>
                <a:ext cx="5261610" cy="4517302"/>
              </a:xfrm>
              <a:blipFill>
                <a:blip r:embed="rId3"/>
                <a:stretch>
                  <a:fillRect l="-2433" t="-2156"/>
                </a:stretch>
              </a:blipFill>
            </p:spPr>
            <p:txBody>
              <a:bodyPr/>
              <a:lstStyle/>
              <a:p>
                <a:r>
                  <a:rPr lang="el-GR">
                    <a:noFill/>
                  </a:rPr>
                  <a:t> </a:t>
                </a:r>
              </a:p>
            </p:txBody>
          </p:sp>
        </mc:Fallback>
      </mc:AlternateContent>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12</a:t>
            </a:fld>
            <a:endParaRPr lang="el-GR" dirty="0"/>
          </a:p>
        </p:txBody>
      </p:sp>
      <mc:AlternateContent xmlns:mc="http://schemas.openxmlformats.org/markup-compatibility/2006" xmlns:a14="http://schemas.microsoft.com/office/drawing/2010/main">
        <mc:Choice Requires="a14">
          <p:sp>
            <p:nvSpPr>
              <p:cNvPr id="6" name="Θέση περιεχομένου 2"/>
              <p:cNvSpPr txBox="1">
                <a:spLocks/>
              </p:cNvSpPr>
              <p:nvPr/>
            </p:nvSpPr>
            <p:spPr>
              <a:xfrm>
                <a:off x="6099810" y="1816029"/>
                <a:ext cx="5253990" cy="451730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l-GR" u="sng" dirty="0"/>
                  <a:t>Υπολογισμός</a:t>
                </a:r>
                <a:r>
                  <a:rPr lang="el-GR" dirty="0"/>
                  <a:t>: </a:t>
                </a:r>
                <a:endParaRPr lang="en-US" dirty="0"/>
              </a:p>
              <a:p>
                <a:pPr marL="0" indent="0">
                  <a:buFont typeface="Arial" panose="020B0604020202020204" pitchFamily="34" charset="0"/>
                  <a:buNone/>
                </a:pPr>
                <a:endParaRPr lang="el-GR"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begChr m:val="{"/>
                          <m:endChr m:val="}"/>
                          <m:ctrlPr>
                            <a:rPr lang="el-GR" sz="2600" i="1" smtClean="0">
                              <a:latin typeface="Cambria Math" panose="02040503050406030204" pitchFamily="18" charset="0"/>
                            </a:rPr>
                          </m:ctrlPr>
                        </m:dPr>
                        <m:e>
                          <m:eqArr>
                            <m:eqArrPr>
                              <m:ctrlPr>
                                <a:rPr lang="en-US" sz="2600" b="0" i="1" smtClean="0">
                                  <a:latin typeface="Cambria Math" panose="02040503050406030204" pitchFamily="18" charset="0"/>
                                </a:rPr>
                              </m:ctrlPr>
                            </m:eqArr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𝑃</m:t>
                                  </m:r>
                                </m:e>
                                <m:sub>
                                  <m:r>
                                    <a:rPr lang="en-US" sz="2600" b="0" i="1" smtClean="0">
                                      <a:latin typeface="Cambria Math" panose="02040503050406030204" pitchFamily="18" charset="0"/>
                                    </a:rPr>
                                    <m:t>𝑎</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𝑃</m:t>
                                  </m:r>
                                </m:e>
                                <m:sub>
                                  <m:r>
                                    <a:rPr lang="en-US" sz="2600" b="0" i="1" smtClean="0">
                                      <a:latin typeface="Cambria Math" panose="02040503050406030204" pitchFamily="18" charset="0"/>
                                    </a:rPr>
                                    <m:t>𝑒</m:t>
                                  </m:r>
                                </m:sub>
                              </m:sSub>
                            </m:e>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𝑃</m:t>
                                  </m:r>
                                </m:e>
                                <m:sub>
                                  <m:r>
                                    <a:rPr lang="en-US" sz="2600" b="0" i="1" smtClean="0">
                                      <a:latin typeface="Cambria Math" panose="02040503050406030204" pitchFamily="18" charset="0"/>
                                    </a:rPr>
                                    <m:t>𝑒</m:t>
                                  </m:r>
                                </m:sub>
                              </m:sSub>
                              <m:r>
                                <a:rPr lang="en-US" sz="2600" b="0" i="1" smtClean="0">
                                  <a:latin typeface="Cambria Math" panose="02040503050406030204" pitchFamily="18" charset="0"/>
                                </a:rPr>
                                <m:t>=</m:t>
                              </m:r>
                              <m:r>
                                <a:rPr lang="el-GR" sz="2600" b="0" i="1" smtClean="0">
                                  <a:latin typeface="Cambria Math" panose="02040503050406030204" pitchFamily="18" charset="0"/>
                                </a:rPr>
                                <m:t>𝜎</m:t>
                              </m:r>
                              <m:sSup>
                                <m:sSupPr>
                                  <m:ctrlPr>
                                    <a:rPr lang="el-GR" sz="2600" b="0" i="1" smtClean="0">
                                      <a:latin typeface="Cambria Math" panose="02040503050406030204" pitchFamily="18" charset="0"/>
                                    </a:rPr>
                                  </m:ctrlPr>
                                </m:sSupPr>
                                <m:e>
                                  <m:r>
                                    <m:rPr>
                                      <m:sty m:val="p"/>
                                    </m:rPr>
                                    <a:rPr lang="el-GR" sz="2600" b="0" i="0" smtClean="0">
                                      <a:latin typeface="Cambria Math" panose="02040503050406030204" pitchFamily="18" charset="0"/>
                                    </a:rPr>
                                    <m:t>Τ</m:t>
                                  </m:r>
                                </m:e>
                                <m:sup>
                                  <m:r>
                                    <a:rPr lang="el-GR" sz="2600" b="0" i="0" smtClean="0">
                                      <a:latin typeface="Cambria Math" panose="02040503050406030204" pitchFamily="18" charset="0"/>
                                    </a:rPr>
                                    <m:t>4</m:t>
                                  </m:r>
                                </m:sup>
                              </m:sSup>
                            </m:e>
                          </m:eqArr>
                        </m:e>
                      </m:d>
                      <m:r>
                        <a:rPr lang="el-GR" sz="2600" i="1">
                          <a:latin typeface="Cambria Math" panose="02040503050406030204" pitchFamily="18" charset="0"/>
                          <a:ea typeface="Cambria Math" panose="02040503050406030204" pitchFamily="18" charset="0"/>
                        </a:rPr>
                        <m:t>⟹</m:t>
                      </m:r>
                      <m:d>
                        <m:dPr>
                          <m:begChr m:val="{"/>
                          <m:endChr m:val="}"/>
                          <m:ctrlPr>
                            <a:rPr lang="el-GR" sz="2600" i="1" smtClean="0">
                              <a:latin typeface="Cambria Math" panose="02040503050406030204" pitchFamily="18" charset="0"/>
                              <a:ea typeface="Cambria Math" panose="02040503050406030204" pitchFamily="18" charset="0"/>
                            </a:rPr>
                          </m:ctrlPr>
                        </m:dPr>
                        <m:e>
                          <m:eqArr>
                            <m:eqArrPr>
                              <m:ctrlPr>
                                <a:rPr lang="en-US" sz="2600" b="0" i="1" smtClean="0">
                                  <a:latin typeface="Cambria Math" panose="02040503050406030204" pitchFamily="18" charset="0"/>
                                  <a:ea typeface="Cambria Math" panose="02040503050406030204" pitchFamily="18" charset="0"/>
                                </a:rPr>
                              </m:ctrlPr>
                            </m:eqArrPr>
                            <m:e>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𝑃</m:t>
                                  </m:r>
                                </m:e>
                                <m:sub>
                                  <m:r>
                                    <a:rPr lang="en-US" sz="2600" b="0" i="1" smtClean="0">
                                      <a:latin typeface="Cambria Math" panose="02040503050406030204" pitchFamily="18" charset="0"/>
                                      <a:ea typeface="Cambria Math" panose="02040503050406030204" pitchFamily="18" charset="0"/>
                                    </a:rPr>
                                    <m:t>𝑎</m:t>
                                  </m:r>
                                </m:sub>
                              </m:sSub>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𝑎</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𝑆</m:t>
                              </m:r>
                              <m:r>
                                <a:rPr lang="en-US" sz="2600" b="0" i="1" smtClean="0">
                                  <a:latin typeface="Cambria Math" panose="02040503050406030204" pitchFamily="18" charset="0"/>
                                  <a:ea typeface="Cambria Math" panose="02040503050406030204" pitchFamily="18" charset="0"/>
                                </a:rPr>
                                <m:t>⋅</m:t>
                              </m:r>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𝐴</m:t>
                                  </m:r>
                                </m:e>
                                <m:sub>
                                  <m:r>
                                    <a:rPr lang="en-US" sz="2600" b="0" i="1" smtClean="0">
                                      <a:latin typeface="Cambria Math" panose="02040503050406030204" pitchFamily="18" charset="0"/>
                                      <a:ea typeface="Cambria Math" panose="02040503050406030204" pitchFamily="18" charset="0"/>
                                    </a:rPr>
                                    <m:t>𝑛</m:t>
                                  </m:r>
                                </m:sub>
                              </m:sSub>
                            </m:e>
                            <m:e>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𝑃</m:t>
                                  </m:r>
                                </m:e>
                                <m:sub>
                                  <m:r>
                                    <a:rPr lang="en-US" sz="2600" b="0" i="1" smtClean="0">
                                      <a:latin typeface="Cambria Math" panose="02040503050406030204" pitchFamily="18" charset="0"/>
                                      <a:ea typeface="Cambria Math" panose="02040503050406030204" pitchFamily="18" charset="0"/>
                                    </a:rPr>
                                    <m:t>𝑒</m:t>
                                  </m:r>
                                </m:sub>
                              </m:sSub>
                              <m:r>
                                <a:rPr lang="en-US" sz="2600" b="0" i="1" smtClean="0">
                                  <a:latin typeface="Cambria Math" panose="02040503050406030204" pitchFamily="18" charset="0"/>
                                  <a:ea typeface="Cambria Math" panose="02040503050406030204" pitchFamily="18" charset="0"/>
                                </a:rPr>
                                <m:t>=</m:t>
                              </m:r>
                              <m:r>
                                <a:rPr lang="el-GR" sz="2600" b="0" i="1" smtClean="0">
                                  <a:latin typeface="Cambria Math" panose="02040503050406030204" pitchFamily="18" charset="0"/>
                                  <a:ea typeface="Cambria Math" panose="02040503050406030204" pitchFamily="18" charset="0"/>
                                </a:rPr>
                                <m:t>𝜀</m:t>
                              </m:r>
                              <m:r>
                                <a:rPr lang="en-US" sz="2600" b="0" i="1" smtClean="0">
                                  <a:latin typeface="Cambria Math" panose="02040503050406030204" pitchFamily="18" charset="0"/>
                                  <a:ea typeface="Cambria Math" panose="02040503050406030204" pitchFamily="18" charset="0"/>
                                </a:rPr>
                                <m:t>⋅</m:t>
                              </m:r>
                              <m:r>
                                <a:rPr lang="el-GR" sz="2600" b="0" i="1" smtClean="0">
                                  <a:latin typeface="Cambria Math" panose="02040503050406030204" pitchFamily="18" charset="0"/>
                                  <a:ea typeface="Cambria Math" panose="02040503050406030204" pitchFamily="18" charset="0"/>
                                </a:rPr>
                                <m:t>𝜎</m:t>
                              </m:r>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𝑇</m:t>
                                  </m:r>
                                </m:e>
                                <m:sup>
                                  <m:r>
                                    <a:rPr lang="en-US" sz="2600" b="0" i="1" smtClean="0">
                                      <a:latin typeface="Cambria Math" panose="02040503050406030204" pitchFamily="18" charset="0"/>
                                      <a:ea typeface="Cambria Math" panose="02040503050406030204" pitchFamily="18" charset="0"/>
                                    </a:rPr>
                                    <m:t>4</m:t>
                                  </m:r>
                                </m:sup>
                              </m:sSup>
                              <m:r>
                                <a:rPr lang="en-US" sz="2600" b="0" i="1" smtClean="0">
                                  <a:latin typeface="Cambria Math" panose="02040503050406030204" pitchFamily="18" charset="0"/>
                                  <a:ea typeface="Cambria Math" panose="02040503050406030204" pitchFamily="18" charset="0"/>
                                </a:rPr>
                                <m:t>⋅</m:t>
                              </m:r>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𝐴</m:t>
                                  </m:r>
                                </m:e>
                                <m:sub>
                                  <m:r>
                                    <a:rPr lang="en-US" sz="2600" b="0" i="1" smtClean="0">
                                      <a:latin typeface="Cambria Math" panose="02040503050406030204" pitchFamily="18" charset="0"/>
                                      <a:ea typeface="Cambria Math" panose="02040503050406030204" pitchFamily="18" charset="0"/>
                                    </a:rPr>
                                    <m:t>𝑡𝑜𝑡</m:t>
                                  </m:r>
                                </m:sub>
                              </m:sSub>
                            </m:e>
                          </m:eqArr>
                        </m:e>
                      </m:d>
                      <m:r>
                        <a:rPr lang="el-GR" sz="2600" i="1" smtClean="0">
                          <a:latin typeface="Cambria Math" panose="02040503050406030204" pitchFamily="18" charset="0"/>
                          <a:ea typeface="Cambria Math" panose="02040503050406030204" pitchFamily="18" charset="0"/>
                        </a:rPr>
                        <m:t>⟹</m:t>
                      </m:r>
                    </m:oMath>
                  </m:oMathPara>
                </a14:m>
                <a:endParaRPr lang="en-US" sz="2600" dirty="0"/>
              </a:p>
              <a:p>
                <a:pPr marL="0" indent="0">
                  <a:buFont typeface="Arial" panose="020B0604020202020204" pitchFamily="34" charset="0"/>
                  <a:buNone/>
                </a:pPr>
                <a:endParaRPr lang="el-GR" sz="2600" dirty="0"/>
              </a:p>
              <a:p>
                <a:pPr marL="0" indent="0">
                  <a:buNone/>
                </a:pPr>
                <a14:m>
                  <m:oMathPara xmlns:m="http://schemas.openxmlformats.org/officeDocument/2006/math">
                    <m:oMathParaPr>
                      <m:jc m:val="centerGroup"/>
                    </m:oMathParaPr>
                    <m:oMath xmlns:m="http://schemas.openxmlformats.org/officeDocument/2006/math">
                      <m:r>
                        <m:rPr>
                          <m:sty m:val="p"/>
                        </m:rPr>
                        <a:rPr lang="el-GR" sz="2600" b="0" i="0" smtClean="0">
                          <a:latin typeface="Cambria Math" panose="02040503050406030204" pitchFamily="18" charset="0"/>
                        </a:rPr>
                        <m:t>Τ</m:t>
                      </m:r>
                      <m:r>
                        <a:rPr lang="el-GR" sz="2600" b="0" i="0" smtClean="0">
                          <a:latin typeface="Cambria Math" panose="02040503050406030204" pitchFamily="18" charset="0"/>
                        </a:rPr>
                        <m:t>=</m:t>
                      </m:r>
                      <m:sSup>
                        <m:sSupPr>
                          <m:ctrlPr>
                            <a:rPr lang="en-US" sz="2600" b="0" i="1" smtClean="0">
                              <a:latin typeface="Cambria Math" panose="02040503050406030204" pitchFamily="18" charset="0"/>
                            </a:rPr>
                          </m:ctrlPr>
                        </m:sSupPr>
                        <m:e>
                          <m:d>
                            <m:dPr>
                              <m:ctrlPr>
                                <a:rPr lang="el-GR" sz="2600" b="0" i="1" smtClean="0">
                                  <a:latin typeface="Cambria Math" panose="02040503050406030204" pitchFamily="18" charset="0"/>
                                </a:rPr>
                              </m:ctrlPr>
                            </m:dPr>
                            <m:e>
                              <m:f>
                                <m:fPr>
                                  <m:ctrlPr>
                                    <a:rPr lang="el-GR" sz="2600" b="0" i="1" smtClean="0">
                                      <a:latin typeface="Cambria Math" panose="02040503050406030204" pitchFamily="18" charset="0"/>
                                      <a:ea typeface="Cambria Math" panose="02040503050406030204" pitchFamily="18" charset="0"/>
                                    </a:rPr>
                                  </m:ctrlPr>
                                </m:fPr>
                                <m:num>
                                  <m:sSub>
                                    <m:sSubPr>
                                      <m:ctrlPr>
                                        <a:rPr lang="el-GR" sz="2600" b="0" i="1" smtClean="0">
                                          <a:latin typeface="Cambria Math" panose="02040503050406030204" pitchFamily="18" charset="0"/>
                                          <a:ea typeface="Cambria Math" panose="02040503050406030204" pitchFamily="18" charset="0"/>
                                        </a:rPr>
                                      </m:ctrlPr>
                                    </m:sSubPr>
                                    <m:e>
                                      <m:r>
                                        <a:rPr lang="el-GR" sz="2600" i="1">
                                          <a:latin typeface="Cambria Math" panose="02040503050406030204" pitchFamily="18" charset="0"/>
                                        </a:rPr>
                                        <m:t>𝛼</m:t>
                                      </m:r>
                                      <m:r>
                                        <a:rPr lang="el-GR" sz="2600" i="1">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𝑆</m:t>
                                      </m:r>
                                      <m:r>
                                        <a:rPr lang="el-GR" sz="2600" i="1" smtClean="0">
                                          <a:latin typeface="Cambria Math" panose="02040503050406030204" pitchFamily="18" charset="0"/>
                                          <a:ea typeface="Cambria Math" panose="02040503050406030204" pitchFamily="18" charset="0"/>
                                        </a:rPr>
                                        <m:t>⋅</m:t>
                                      </m:r>
                                      <m:r>
                                        <m:rPr>
                                          <m:sty m:val="p"/>
                                        </m:rPr>
                                        <a:rPr lang="el-GR" sz="2600" b="0" i="0" smtClean="0">
                                          <a:latin typeface="Cambria Math" panose="02040503050406030204" pitchFamily="18" charset="0"/>
                                          <a:ea typeface="Cambria Math" panose="02040503050406030204" pitchFamily="18" charset="0"/>
                                        </a:rPr>
                                        <m:t>Α</m:t>
                                      </m:r>
                                    </m:e>
                                    <m:sub>
                                      <m:r>
                                        <m:rPr>
                                          <m:sty m:val="p"/>
                                        </m:rPr>
                                        <a:rPr lang="en-US" sz="2600" b="0" i="0" smtClean="0">
                                          <a:latin typeface="Cambria Math" panose="02040503050406030204" pitchFamily="18" charset="0"/>
                                          <a:ea typeface="Cambria Math" panose="02040503050406030204" pitchFamily="18" charset="0"/>
                                        </a:rPr>
                                        <m:t>n</m:t>
                                      </m:r>
                                    </m:sub>
                                  </m:sSub>
                                </m:num>
                                <m:den>
                                  <m:r>
                                    <a:rPr lang="el-GR" sz="2600" b="0" i="1" smtClean="0">
                                      <a:latin typeface="Cambria Math" panose="02040503050406030204" pitchFamily="18" charset="0"/>
                                      <a:ea typeface="Cambria Math" panose="02040503050406030204" pitchFamily="18" charset="0"/>
                                    </a:rPr>
                                    <m:t>𝜀</m:t>
                                  </m:r>
                                  <m:r>
                                    <a:rPr lang="el-GR" sz="2600" b="0" i="1" smtClean="0">
                                      <a:latin typeface="Cambria Math" panose="02040503050406030204" pitchFamily="18" charset="0"/>
                                      <a:ea typeface="Cambria Math" panose="02040503050406030204" pitchFamily="18" charset="0"/>
                                    </a:rPr>
                                    <m:t>⋅</m:t>
                                  </m:r>
                                  <m:r>
                                    <a:rPr lang="el-GR" sz="2600" b="0" i="1" smtClean="0">
                                      <a:latin typeface="Cambria Math" panose="02040503050406030204" pitchFamily="18" charset="0"/>
                                      <a:ea typeface="Cambria Math" panose="02040503050406030204" pitchFamily="18" charset="0"/>
                                    </a:rPr>
                                    <m:t>𝜎</m:t>
                                  </m:r>
                                  <m:r>
                                    <a:rPr lang="el-GR" sz="2600" b="0" i="1" smtClean="0">
                                      <a:latin typeface="Cambria Math" panose="02040503050406030204" pitchFamily="18" charset="0"/>
                                      <a:ea typeface="Cambria Math" panose="02040503050406030204" pitchFamily="18" charset="0"/>
                                    </a:rPr>
                                    <m:t>⋅</m:t>
                                  </m:r>
                                  <m:sSub>
                                    <m:sSubPr>
                                      <m:ctrlPr>
                                        <a:rPr lang="el-GR" sz="2600" b="0" i="1" smtClean="0">
                                          <a:latin typeface="Cambria Math" panose="02040503050406030204" pitchFamily="18" charset="0"/>
                                          <a:ea typeface="Cambria Math" panose="02040503050406030204" pitchFamily="18" charset="0"/>
                                        </a:rPr>
                                      </m:ctrlPr>
                                    </m:sSubPr>
                                    <m:e>
                                      <m:r>
                                        <m:rPr>
                                          <m:sty m:val="p"/>
                                        </m:rPr>
                                        <a:rPr lang="el-GR" sz="2600" b="0" i="0" smtClean="0">
                                          <a:latin typeface="Cambria Math" panose="02040503050406030204" pitchFamily="18" charset="0"/>
                                          <a:ea typeface="Cambria Math" panose="02040503050406030204" pitchFamily="18" charset="0"/>
                                        </a:rPr>
                                        <m:t>Α</m:t>
                                      </m:r>
                                    </m:e>
                                    <m:sub>
                                      <m:r>
                                        <m:rPr>
                                          <m:sty m:val="p"/>
                                        </m:rPr>
                                        <a:rPr lang="en-US" sz="2600" b="0" i="0" smtClean="0">
                                          <a:latin typeface="Cambria Math" panose="02040503050406030204" pitchFamily="18" charset="0"/>
                                          <a:ea typeface="Cambria Math" panose="02040503050406030204" pitchFamily="18" charset="0"/>
                                        </a:rPr>
                                        <m:t>tot</m:t>
                                      </m:r>
                                    </m:sub>
                                  </m:sSub>
                                </m:den>
                              </m:f>
                            </m:e>
                          </m:d>
                        </m:e>
                        <m:sup>
                          <m:r>
                            <a:rPr lang="en-US" sz="2600" b="0" i="1" smtClean="0">
                              <a:latin typeface="Cambria Math" panose="02040503050406030204" pitchFamily="18" charset="0"/>
                            </a:rPr>
                            <m:t>1/4</m:t>
                          </m:r>
                        </m:sup>
                      </m:sSup>
                    </m:oMath>
                  </m:oMathPara>
                </a14:m>
                <a:endParaRPr lang="el-GR" sz="2600" b="0" i="1" dirty="0">
                  <a:latin typeface="Cambria Math" panose="02040503050406030204" pitchFamily="18" charset="0"/>
                </a:endParaRPr>
              </a:p>
              <a:p>
                <a:pPr marL="0" indent="0">
                  <a:buNone/>
                </a:pPr>
                <a:endParaRPr lang="el-GR" sz="2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l-GR" sz="2600" b="0" i="1" smtClean="0">
                          <a:latin typeface="Cambria Math" panose="02040503050406030204" pitchFamily="18" charset="0"/>
                        </a:rPr>
                        <m:t>=</m:t>
                      </m:r>
                      <m:sSup>
                        <m:sSupPr>
                          <m:ctrlPr>
                            <a:rPr lang="el-GR" sz="2600" b="0" i="1" smtClean="0">
                              <a:latin typeface="Cambria Math" panose="02040503050406030204" pitchFamily="18" charset="0"/>
                              <a:ea typeface="Cambria Math" panose="02040503050406030204" pitchFamily="18" charset="0"/>
                            </a:rPr>
                          </m:ctrlPr>
                        </m:sSupPr>
                        <m:e>
                          <m:d>
                            <m:dPr>
                              <m:ctrlPr>
                                <a:rPr lang="el-GR" sz="2600" b="0" i="1" smtClean="0">
                                  <a:latin typeface="Cambria Math" panose="02040503050406030204" pitchFamily="18" charset="0"/>
                                  <a:ea typeface="Cambria Math" panose="02040503050406030204" pitchFamily="18" charset="0"/>
                                </a:rPr>
                              </m:ctrlPr>
                            </m:dPr>
                            <m:e>
                              <m:f>
                                <m:fPr>
                                  <m:ctrlPr>
                                    <a:rPr lang="el-GR" sz="2600" i="1">
                                      <a:latin typeface="Cambria Math" panose="02040503050406030204" pitchFamily="18" charset="0"/>
                                      <a:ea typeface="Cambria Math" panose="02040503050406030204" pitchFamily="18" charset="0"/>
                                    </a:rPr>
                                  </m:ctrlPr>
                                </m:fPr>
                                <m:num>
                                  <m:r>
                                    <a:rPr lang="el-GR" sz="2600" b="0" i="1" smtClean="0">
                                      <a:latin typeface="Cambria Math" panose="02040503050406030204" pitchFamily="18" charset="0"/>
                                      <a:ea typeface="Cambria Math" panose="02040503050406030204" pitchFamily="18" charset="0"/>
                                    </a:rPr>
                                    <m:t>𝛼</m:t>
                                  </m:r>
                                </m:num>
                                <m:den>
                                  <m:r>
                                    <a:rPr lang="el-GR" sz="2600" i="1">
                                      <a:latin typeface="Cambria Math" panose="02040503050406030204" pitchFamily="18" charset="0"/>
                                      <a:ea typeface="Cambria Math" panose="02040503050406030204" pitchFamily="18" charset="0"/>
                                    </a:rPr>
                                    <m:t>𝜀</m:t>
                                  </m:r>
                                </m:den>
                              </m:f>
                            </m:e>
                          </m:d>
                        </m:e>
                        <m:sup>
                          <m:r>
                            <a:rPr lang="el-GR" sz="2600" b="0" i="1" smtClean="0">
                              <a:latin typeface="Cambria Math" panose="02040503050406030204" pitchFamily="18" charset="0"/>
                              <a:ea typeface="Cambria Math" panose="02040503050406030204" pitchFamily="18" charset="0"/>
                            </a:rPr>
                            <m:t>1/4</m:t>
                          </m:r>
                        </m:sup>
                      </m:sSup>
                      <m:sSup>
                        <m:sSupPr>
                          <m:ctrlPr>
                            <a:rPr lang="en-US" sz="2600" i="1">
                              <a:latin typeface="Cambria Math" panose="02040503050406030204" pitchFamily="18" charset="0"/>
                              <a:ea typeface="Cambria Math" panose="02040503050406030204" pitchFamily="18" charset="0"/>
                            </a:rPr>
                          </m:ctrlPr>
                        </m:sSupPr>
                        <m:e>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𝑆</m:t>
                                  </m:r>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𝐴</m:t>
                                      </m:r>
                                    </m:e>
                                    <m:sub>
                                      <m:r>
                                        <a:rPr lang="en-US" sz="2600" i="1">
                                          <a:latin typeface="Cambria Math" panose="02040503050406030204" pitchFamily="18" charset="0"/>
                                          <a:ea typeface="Cambria Math" panose="02040503050406030204" pitchFamily="18" charset="0"/>
                                        </a:rPr>
                                        <m:t>𝑛</m:t>
                                      </m:r>
                                    </m:sub>
                                  </m:sSub>
                                </m:num>
                                <m:den>
                                  <m:r>
                                    <a:rPr lang="el-GR" sz="2600" i="1">
                                      <a:latin typeface="Cambria Math" panose="02040503050406030204" pitchFamily="18" charset="0"/>
                                      <a:ea typeface="Cambria Math" panose="02040503050406030204" pitchFamily="18" charset="0"/>
                                    </a:rPr>
                                    <m:t>𝜎</m:t>
                                  </m:r>
                                  <m:r>
                                    <a:rPr lang="el-GR"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𝐴</m:t>
                                      </m:r>
                                    </m:e>
                                    <m:sub>
                                      <m:r>
                                        <a:rPr lang="en-US" sz="2600" i="1">
                                          <a:latin typeface="Cambria Math" panose="02040503050406030204" pitchFamily="18" charset="0"/>
                                          <a:ea typeface="Cambria Math" panose="02040503050406030204" pitchFamily="18" charset="0"/>
                                        </a:rPr>
                                        <m:t>𝑡𝑜𝑡</m:t>
                                      </m:r>
                                    </m:sub>
                                  </m:sSub>
                                </m:den>
                              </m:f>
                            </m:e>
                          </m:d>
                        </m:e>
                        <m:sup>
                          <m:r>
                            <a:rPr lang="en-US" sz="2600" i="1">
                              <a:latin typeface="Cambria Math" panose="02040503050406030204" pitchFamily="18" charset="0"/>
                              <a:ea typeface="Cambria Math" panose="02040503050406030204" pitchFamily="18" charset="0"/>
                            </a:rPr>
                            <m:t>1/4</m:t>
                          </m:r>
                        </m:sup>
                      </m:sSup>
                    </m:oMath>
                  </m:oMathPara>
                </a14:m>
                <a:endParaRPr lang="en-US" sz="2600" dirty="0"/>
              </a:p>
              <a:p>
                <a:pPr marL="0" indent="0">
                  <a:buNone/>
                </a:pPr>
                <a:endParaRPr lang="en-US" sz="2600" dirty="0"/>
              </a:p>
              <a:p>
                <a:pPr marL="0" indent="0">
                  <a:buFont typeface="Arial" panose="020B0604020202020204" pitchFamily="34" charset="0"/>
                  <a:buNone/>
                </a:pPr>
                <a:endParaRPr lang="el-GR" dirty="0"/>
              </a:p>
            </p:txBody>
          </p:sp>
        </mc:Choice>
        <mc:Fallback xmlns="">
          <p:sp>
            <p:nvSpPr>
              <p:cNvPr id="6" name="Θέση περιεχομένου 2"/>
              <p:cNvSpPr txBox="1">
                <a:spLocks noRot="1" noChangeAspect="1" noMove="1" noResize="1" noEditPoints="1" noAdjustHandles="1" noChangeArrowheads="1" noChangeShapeType="1" noTextEdit="1"/>
              </p:cNvSpPr>
              <p:nvPr/>
            </p:nvSpPr>
            <p:spPr>
              <a:xfrm>
                <a:off x="6099810" y="1816029"/>
                <a:ext cx="5253990" cy="4517302"/>
              </a:xfrm>
              <a:prstGeom prst="rect">
                <a:avLst/>
              </a:prstGeom>
              <a:blipFill>
                <a:blip r:embed="rId4"/>
                <a:stretch>
                  <a:fillRect l="-2088" t="-2024"/>
                </a:stretch>
              </a:blipFill>
            </p:spPr>
            <p:txBody>
              <a:bodyPr/>
              <a:lstStyle/>
              <a:p>
                <a:r>
                  <a:rPr lang="el-GR">
                    <a:noFill/>
                  </a:rPr>
                  <a:t> </a:t>
                </a:r>
              </a:p>
            </p:txBody>
          </p:sp>
        </mc:Fallback>
      </mc:AlternateContent>
      <p:pic>
        <p:nvPicPr>
          <p:cNvPr id="7" name="Εικόνα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943" y="1325596"/>
            <a:ext cx="6994494" cy="3772621"/>
          </a:xfrm>
          <a:prstGeom prst="rect">
            <a:avLst/>
          </a:prstGeom>
        </p:spPr>
      </p:pic>
      <p:sp>
        <p:nvSpPr>
          <p:cNvPr id="8" name="Οβάλ 7"/>
          <p:cNvSpPr/>
          <p:nvPr/>
        </p:nvSpPr>
        <p:spPr>
          <a:xfrm>
            <a:off x="2803021" y="2409914"/>
            <a:ext cx="6699902" cy="188007"/>
          </a:xfrm>
          <a:prstGeom prst="ellipse">
            <a:avLst/>
          </a:prstGeom>
          <a:noFill/>
          <a:ln w="19050">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l-GR" b="1">
              <a:ln w="22225">
                <a:solidFill>
                  <a:schemeClr val="accent2"/>
                </a:solidFill>
                <a:prstDash val="solid"/>
              </a:ln>
              <a:solidFill>
                <a:schemeClr val="accent2">
                  <a:lumMod val="40000"/>
                  <a:lumOff val="60000"/>
                </a:schemeClr>
              </a:solidFill>
            </a:endParaRPr>
          </a:p>
        </p:txBody>
      </p:sp>
      <p:sp>
        <p:nvSpPr>
          <p:cNvPr id="9" name="Οβάλ 8"/>
          <p:cNvSpPr/>
          <p:nvPr/>
        </p:nvSpPr>
        <p:spPr>
          <a:xfrm>
            <a:off x="2742239" y="4681671"/>
            <a:ext cx="6699902" cy="188007"/>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l-GR"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27474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Επιπτώσεις ακτινοβολίας:  </a:t>
            </a:r>
            <a:br>
              <a:rPr lang="el-GR" dirty="0"/>
            </a:br>
            <a:r>
              <a:rPr lang="el-GR" dirty="0"/>
              <a:t>Άνθρωπος</a:t>
            </a:r>
          </a:p>
        </p:txBody>
      </p:sp>
      <p:sp>
        <p:nvSpPr>
          <p:cNvPr id="3" name="Θέση περιεχομένου 2"/>
          <p:cNvSpPr>
            <a:spLocks noGrp="1"/>
          </p:cNvSpPr>
          <p:nvPr>
            <p:ph idx="1"/>
          </p:nvPr>
        </p:nvSpPr>
        <p:spPr>
          <a:xfrm>
            <a:off x="838200" y="1816028"/>
            <a:ext cx="10715625" cy="4517302"/>
          </a:xfrm>
        </p:spPr>
        <p:txBody>
          <a:bodyPr/>
          <a:lstStyle/>
          <a:p>
            <a:pPr marL="0" indent="0">
              <a:buNone/>
            </a:pPr>
            <a:r>
              <a:rPr lang="el-GR" dirty="0"/>
              <a:t>Κυτταρική βλάβη</a:t>
            </a:r>
            <a:r>
              <a:rPr lang="en-US" dirty="0"/>
              <a:t>		</a:t>
            </a:r>
            <a:r>
              <a:rPr lang="el-GR" dirty="0"/>
              <a:t>Αποτελέσματα ακτινοβολίας στον άνθρωπο</a:t>
            </a:r>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13</a:t>
            </a:fld>
            <a:endParaRPr lang="el-GR" dirty="0"/>
          </a:p>
        </p:txBody>
      </p:sp>
      <p:pic>
        <p:nvPicPr>
          <p:cNvPr id="7" name="Εικόνα 6"/>
          <p:cNvPicPr/>
          <p:nvPr/>
        </p:nvPicPr>
        <p:blipFill>
          <a:blip r:embed="rId3">
            <a:extLst>
              <a:ext uri="{28A0092B-C50C-407E-A947-70E740481C1C}">
                <a14:useLocalDpi xmlns:a14="http://schemas.microsoft.com/office/drawing/2010/main" val="0"/>
              </a:ext>
            </a:extLst>
          </a:blip>
          <a:stretch>
            <a:fillRect/>
          </a:stretch>
        </p:blipFill>
        <p:spPr>
          <a:xfrm>
            <a:off x="838200" y="2306522"/>
            <a:ext cx="3170555" cy="3536315"/>
          </a:xfrm>
          <a:prstGeom prst="rect">
            <a:avLst/>
          </a:prstGeom>
        </p:spPr>
      </p:pic>
      <p:graphicFrame>
        <p:nvGraphicFramePr>
          <p:cNvPr id="9" name="Πίνακας 8"/>
          <p:cNvGraphicFramePr>
            <a:graphicFrameLocks noGrp="1"/>
          </p:cNvGraphicFramePr>
          <p:nvPr>
            <p:extLst>
              <p:ext uri="{D42A27DB-BD31-4B8C-83A1-F6EECF244321}">
                <p14:modId xmlns:p14="http://schemas.microsoft.com/office/powerpoint/2010/main" val="2605380893"/>
              </p:ext>
            </p:extLst>
          </p:nvPr>
        </p:nvGraphicFramePr>
        <p:xfrm>
          <a:off x="4143376" y="2306522"/>
          <a:ext cx="7315199" cy="3683799"/>
        </p:xfrm>
        <a:graphic>
          <a:graphicData uri="http://schemas.openxmlformats.org/drawingml/2006/table">
            <a:tbl>
              <a:tblPr firstRow="1" firstCol="1" bandRow="1"/>
              <a:tblGrid>
                <a:gridCol w="1588033">
                  <a:extLst>
                    <a:ext uri="{9D8B030D-6E8A-4147-A177-3AD203B41FA5}">
                      <a16:colId xmlns:a16="http://schemas.microsoft.com/office/drawing/2014/main" val="3085217797"/>
                    </a:ext>
                  </a:extLst>
                </a:gridCol>
                <a:gridCol w="5727166">
                  <a:extLst>
                    <a:ext uri="{9D8B030D-6E8A-4147-A177-3AD203B41FA5}">
                      <a16:colId xmlns:a16="http://schemas.microsoft.com/office/drawing/2014/main" val="615509672"/>
                    </a:ext>
                  </a:extLst>
                </a:gridCol>
              </a:tblGrid>
              <a:tr h="291818">
                <a:tc>
                  <a:txBody>
                    <a:bodyPr/>
                    <a:lstStyle/>
                    <a:p>
                      <a:pPr algn="ctr">
                        <a:lnSpc>
                          <a:spcPct val="107000"/>
                        </a:lnSpc>
                        <a:spcAft>
                          <a:spcPts val="0"/>
                        </a:spcAft>
                        <a:tabLst>
                          <a:tab pos="1248410" algn="ctr"/>
                        </a:tabLst>
                      </a:pPr>
                      <a:r>
                        <a:rPr lang="el-GR" sz="1600" b="1" dirty="0">
                          <a:effectLst/>
                          <a:latin typeface="+mn-lt"/>
                          <a:ea typeface="Calibri" panose="020F0502020204030204" pitchFamily="34" charset="0"/>
                          <a:cs typeface="Times New Roman" panose="02020603050405020304" pitchFamily="18" charset="0"/>
                        </a:rPr>
                        <a:t>Δόση(</a:t>
                      </a:r>
                      <a:r>
                        <a:rPr lang="en-US" sz="1600" b="1" dirty="0">
                          <a:effectLst/>
                          <a:latin typeface="+mn-lt"/>
                          <a:ea typeface="Calibri" panose="020F0502020204030204" pitchFamily="34" charset="0"/>
                          <a:cs typeface="Times New Roman" panose="02020603050405020304" pitchFamily="18" charset="0"/>
                        </a:rPr>
                        <a:t>Sv)</a:t>
                      </a:r>
                      <a:endParaRPr lang="el-GR" sz="1600" b="1"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l-GR" sz="1600" b="1" dirty="0">
                          <a:effectLst/>
                          <a:latin typeface="+mn-lt"/>
                          <a:ea typeface="Calibri" panose="020F0502020204030204" pitchFamily="34" charset="0"/>
                          <a:cs typeface="Times New Roman" panose="02020603050405020304" pitchFamily="18" charset="0"/>
                        </a:rPr>
                        <a:t>Πιθανά συμπτώματα</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01373691"/>
                  </a:ext>
                </a:extLst>
              </a:tr>
              <a:tr h="242617">
                <a:tc>
                  <a:txBody>
                    <a:bodyPr/>
                    <a:lstStyle/>
                    <a:p>
                      <a:pPr algn="ctr">
                        <a:lnSpc>
                          <a:spcPct val="107000"/>
                        </a:lnSpc>
                        <a:spcAft>
                          <a:spcPts val="0"/>
                        </a:spcAft>
                        <a:tabLst>
                          <a:tab pos="1248410" algn="ctr"/>
                        </a:tabLst>
                      </a:pPr>
                      <a:r>
                        <a:rPr lang="el-GR" sz="1600">
                          <a:effectLst/>
                          <a:latin typeface="+mn-lt"/>
                          <a:ea typeface="Calibri" panose="020F0502020204030204" pitchFamily="34" charset="0"/>
                          <a:cs typeface="Times New Roman" panose="02020603050405020304" pitchFamily="18" charset="0"/>
                        </a:rPr>
                        <a:t>0 - 0.5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l-GR" sz="1600" dirty="0">
                          <a:effectLst/>
                          <a:latin typeface="+mn-lt"/>
                          <a:ea typeface="Calibri" panose="020F0502020204030204" pitchFamily="34" charset="0"/>
                          <a:cs typeface="Times New Roman" panose="02020603050405020304" pitchFamily="18" charset="0"/>
                        </a:rPr>
                        <a:t>Δεν υπάρχουν παρατηρήσιμα συμπτώματα.</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0077242"/>
                  </a:ext>
                </a:extLst>
              </a:tr>
              <a:tr h="242617">
                <a:tc>
                  <a:txBody>
                    <a:bodyPr/>
                    <a:lstStyle/>
                    <a:p>
                      <a:pPr algn="ctr">
                        <a:lnSpc>
                          <a:spcPct val="107000"/>
                        </a:lnSpc>
                        <a:spcAft>
                          <a:spcPts val="0"/>
                        </a:spcAft>
                      </a:pPr>
                      <a:r>
                        <a:rPr lang="el-GR" sz="1600">
                          <a:effectLst/>
                          <a:latin typeface="+mn-lt"/>
                          <a:ea typeface="Calibri" panose="020F0502020204030204" pitchFamily="34" charset="0"/>
                          <a:cs typeface="Times New Roman" panose="02020603050405020304" pitchFamily="18" charset="0"/>
                        </a:rPr>
                        <a:t>0.5 - 1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l-GR" sz="1600">
                          <a:effectLst/>
                          <a:latin typeface="+mn-lt"/>
                          <a:ea typeface="Calibri" panose="020F0502020204030204" pitchFamily="34" charset="0"/>
                          <a:cs typeface="Times New Roman" panose="02020603050405020304" pitchFamily="18" charset="0"/>
                        </a:rPr>
                        <a:t>Ελαφρές αλλαγές στο αίμα.</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1612156"/>
                  </a:ext>
                </a:extLst>
              </a:tr>
              <a:tr h="750470">
                <a:tc>
                  <a:txBody>
                    <a:bodyPr/>
                    <a:lstStyle/>
                    <a:p>
                      <a:pPr algn="ctr">
                        <a:lnSpc>
                          <a:spcPct val="107000"/>
                        </a:lnSpc>
                        <a:spcAft>
                          <a:spcPts val="0"/>
                        </a:spcAft>
                      </a:pPr>
                      <a:r>
                        <a:rPr lang="el-GR" sz="1600" dirty="0">
                          <a:effectLst/>
                          <a:latin typeface="+mn-lt"/>
                          <a:ea typeface="Calibri" panose="020F0502020204030204" pitchFamily="34" charset="0"/>
                          <a:cs typeface="Times New Roman" panose="02020603050405020304" pitchFamily="18" charset="0"/>
                        </a:rPr>
                        <a:t>1 - 2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l-GR" sz="1600" dirty="0">
                          <a:effectLst/>
                          <a:latin typeface="+mn-lt"/>
                          <a:ea typeface="Calibri" panose="020F0502020204030204" pitchFamily="34" charset="0"/>
                          <a:cs typeface="Times New Roman" panose="02020603050405020304" pitchFamily="18" charset="0"/>
                        </a:rPr>
                        <a:t>Εμετός μέσα σε λίγες ώρες, κόπωση, απώλεια όρεξης.</a:t>
                      </a:r>
                    </a:p>
                    <a:p>
                      <a:pPr algn="just">
                        <a:lnSpc>
                          <a:spcPct val="107000"/>
                        </a:lnSpc>
                        <a:spcAft>
                          <a:spcPts val="0"/>
                        </a:spcAft>
                      </a:pPr>
                      <a:r>
                        <a:rPr lang="el-GR" sz="1600" dirty="0">
                          <a:effectLst/>
                          <a:latin typeface="+mn-lt"/>
                          <a:ea typeface="Calibri" panose="020F0502020204030204" pitchFamily="34" charset="0"/>
                          <a:cs typeface="Times New Roman" panose="02020603050405020304" pitchFamily="18" charset="0"/>
                        </a:rPr>
                        <a:t>Η ανάρρωση από τα συμπτώματα επέρχεται σε μερικές εβδομάδες.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8400047"/>
                  </a:ext>
                </a:extLst>
              </a:tr>
              <a:tr h="1004396">
                <a:tc>
                  <a:txBody>
                    <a:bodyPr/>
                    <a:lstStyle/>
                    <a:p>
                      <a:pPr algn="ctr">
                        <a:lnSpc>
                          <a:spcPct val="107000"/>
                        </a:lnSpc>
                        <a:spcAft>
                          <a:spcPts val="0"/>
                        </a:spcAft>
                      </a:pPr>
                      <a:r>
                        <a:rPr lang="el-GR" sz="1600" dirty="0">
                          <a:effectLst/>
                          <a:latin typeface="+mn-lt"/>
                          <a:ea typeface="Calibri" panose="020F0502020204030204" pitchFamily="34" charset="0"/>
                          <a:cs typeface="Times New Roman" panose="02020603050405020304" pitchFamily="18" charset="0"/>
                        </a:rPr>
                        <a:t> </a:t>
                      </a:r>
                    </a:p>
                    <a:p>
                      <a:pPr algn="ctr">
                        <a:lnSpc>
                          <a:spcPct val="107000"/>
                        </a:lnSpc>
                        <a:spcAft>
                          <a:spcPts val="0"/>
                        </a:spcAft>
                      </a:pPr>
                      <a:r>
                        <a:rPr lang="el-GR" sz="1600" dirty="0">
                          <a:effectLst/>
                          <a:latin typeface="+mn-lt"/>
                          <a:ea typeface="Calibri" panose="020F0502020204030204" pitchFamily="34" charset="0"/>
                          <a:cs typeface="Times New Roman" panose="02020603050405020304" pitchFamily="18" charset="0"/>
                        </a:rPr>
                        <a:t>2 - 6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l-GR" sz="1600" dirty="0">
                          <a:effectLst/>
                          <a:latin typeface="+mn-lt"/>
                          <a:ea typeface="Calibri" panose="020F0502020204030204" pitchFamily="34" charset="0"/>
                          <a:cs typeface="Times New Roman" panose="02020603050405020304" pitchFamily="18" charset="0"/>
                        </a:rPr>
                        <a:t>Σοβαρές μεταβολές στο αίμα, αιμορραγία και απώλεια μαλλιών. </a:t>
                      </a:r>
                    </a:p>
                    <a:p>
                      <a:pPr algn="just">
                        <a:lnSpc>
                          <a:spcPct val="107000"/>
                        </a:lnSpc>
                        <a:spcAft>
                          <a:spcPts val="0"/>
                        </a:spcAft>
                      </a:pPr>
                      <a:r>
                        <a:rPr lang="el-GR" sz="1600" dirty="0">
                          <a:effectLst/>
                          <a:latin typeface="+mn-lt"/>
                          <a:ea typeface="Calibri" panose="020F0502020204030204" pitchFamily="34" charset="0"/>
                          <a:cs typeface="Times New Roman" panose="02020603050405020304" pitchFamily="18" charset="0"/>
                        </a:rPr>
                        <a:t>Η ανάρρωση από τα συμπτώματα έρχεται μέχρι και διάστημα ενός χρόνου. Στις περιπτώσεις κοντά στο όριο (6 </a:t>
                      </a:r>
                      <a:r>
                        <a:rPr lang="en-US" sz="1600" dirty="0">
                          <a:effectLst/>
                          <a:latin typeface="+mn-lt"/>
                          <a:ea typeface="Calibri" panose="020F0502020204030204" pitchFamily="34" charset="0"/>
                          <a:cs typeface="Times New Roman" panose="02020603050405020304" pitchFamily="18" charset="0"/>
                        </a:rPr>
                        <a:t>Sv</a:t>
                      </a:r>
                      <a:r>
                        <a:rPr lang="el-GR" sz="1600" dirty="0">
                          <a:effectLst/>
                          <a:latin typeface="+mn-lt"/>
                          <a:ea typeface="Calibri" panose="020F0502020204030204" pitchFamily="34" charset="0"/>
                          <a:cs typeface="Times New Roman" panose="02020603050405020304" pitchFamily="18" charset="0"/>
                        </a:rPr>
                        <a:t>) επιβιώνει περίπου το 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776252"/>
                  </a:ext>
                </a:extLst>
              </a:tr>
              <a:tr h="1004396">
                <a:tc>
                  <a:txBody>
                    <a:bodyPr/>
                    <a:lstStyle/>
                    <a:p>
                      <a:pPr algn="ctr">
                        <a:lnSpc>
                          <a:spcPct val="107000"/>
                        </a:lnSpc>
                        <a:spcAft>
                          <a:spcPts val="0"/>
                        </a:spcAft>
                      </a:pPr>
                      <a:r>
                        <a:rPr lang="el-GR" sz="1600">
                          <a:effectLst/>
                          <a:latin typeface="+mn-lt"/>
                          <a:ea typeface="Calibri" panose="020F0502020204030204" pitchFamily="34" charset="0"/>
                          <a:cs typeface="Times New Roman" panose="02020603050405020304" pitchFamily="18" charset="0"/>
                        </a:rPr>
                        <a:t> </a:t>
                      </a:r>
                    </a:p>
                    <a:p>
                      <a:pPr algn="ctr">
                        <a:lnSpc>
                          <a:spcPct val="107000"/>
                        </a:lnSpc>
                        <a:spcAft>
                          <a:spcPts val="0"/>
                        </a:spcAft>
                      </a:pPr>
                      <a:r>
                        <a:rPr lang="el-GR" sz="1600">
                          <a:effectLst/>
                          <a:latin typeface="+mn-lt"/>
                          <a:ea typeface="Calibri" panose="020F0502020204030204" pitchFamily="34" charset="0"/>
                          <a:cs typeface="Times New Roman" panose="02020603050405020304" pitchFamily="18" charset="0"/>
                        </a:rPr>
                        <a:t>6 - 10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l-GR" sz="1600" dirty="0">
                          <a:effectLst/>
                          <a:latin typeface="+mn-lt"/>
                          <a:ea typeface="Calibri" panose="020F0502020204030204" pitchFamily="34" charset="0"/>
                          <a:cs typeface="Times New Roman" panose="02020603050405020304" pitchFamily="18" charset="0"/>
                        </a:rPr>
                        <a:t>Εμετός, αιμορραγίες, μολύνσεις, απώλεια μαλλιών. Θάνατος επέρχεται στο 80-100% των περιπτώσεων μέσα σε 2 μήνες. Στις σπάνιες περιπτώσεις ανάρρωσης αυτή έρχεται μετά από αρκετά χρόνια.</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0643283"/>
                  </a:ext>
                </a:extLst>
              </a:tr>
            </a:tbl>
          </a:graphicData>
        </a:graphic>
      </p:graphicFrame>
    </p:spTree>
    <p:extLst>
      <p:ext uri="{BB962C8B-B14F-4D97-AF65-F5344CB8AC3E}">
        <p14:creationId xmlns:p14="http://schemas.microsoft.com/office/powerpoint/2010/main" val="34659584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Ακτινοπροστασία Αστροναύτη</a:t>
            </a:r>
          </a:p>
        </p:txBody>
      </p:sp>
      <p:sp>
        <p:nvSpPr>
          <p:cNvPr id="3" name="Θέση περιεχομένου 2"/>
          <p:cNvSpPr>
            <a:spLocks noGrp="1"/>
          </p:cNvSpPr>
          <p:nvPr>
            <p:ph idx="1"/>
          </p:nvPr>
        </p:nvSpPr>
        <p:spPr>
          <a:xfrm>
            <a:off x="838200" y="1745836"/>
            <a:ext cx="10515600" cy="4517302"/>
          </a:xfrm>
        </p:spPr>
        <p:txBody>
          <a:bodyPr/>
          <a:lstStyle/>
          <a:p>
            <a:pPr marL="0" indent="0" algn="ctr">
              <a:buNone/>
            </a:pPr>
            <a:r>
              <a:rPr lang="el-GR" sz="2400" u="sng" dirty="0"/>
              <a:t>Πρόβλημα</a:t>
            </a:r>
            <a:r>
              <a:rPr lang="el-GR" sz="2400" dirty="0"/>
              <a:t>: Ακτινοπροστασία επανδρωμένων αποστολών</a:t>
            </a:r>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14</a:t>
            </a:fld>
            <a:endParaRPr lang="el-GR" dirty="0"/>
          </a:p>
        </p:txBody>
      </p:sp>
      <p:pic>
        <p:nvPicPr>
          <p:cNvPr id="6" name="Εικόνα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382" y="2342857"/>
            <a:ext cx="3483425" cy="3724747"/>
          </a:xfrm>
          <a:prstGeom prst="rect">
            <a:avLst/>
          </a:prstGeom>
        </p:spPr>
      </p:pic>
      <p:graphicFrame>
        <p:nvGraphicFramePr>
          <p:cNvPr id="7" name="Πίνακας 6"/>
          <p:cNvGraphicFramePr>
            <a:graphicFrameLocks noGrp="1"/>
          </p:cNvGraphicFramePr>
          <p:nvPr>
            <p:extLst>
              <p:ext uri="{D42A27DB-BD31-4B8C-83A1-F6EECF244321}">
                <p14:modId xmlns:p14="http://schemas.microsoft.com/office/powerpoint/2010/main" val="1543248960"/>
              </p:ext>
            </p:extLst>
          </p:nvPr>
        </p:nvGraphicFramePr>
        <p:xfrm>
          <a:off x="5253989" y="2561451"/>
          <a:ext cx="5267960" cy="1679448"/>
        </p:xfrm>
        <a:graphic>
          <a:graphicData uri="http://schemas.openxmlformats.org/drawingml/2006/table">
            <a:tbl>
              <a:tblPr firstRow="1" firstCol="1" bandRow="1"/>
              <a:tblGrid>
                <a:gridCol w="1053465">
                  <a:extLst>
                    <a:ext uri="{9D8B030D-6E8A-4147-A177-3AD203B41FA5}">
                      <a16:colId xmlns:a16="http://schemas.microsoft.com/office/drawing/2014/main" val="2585011171"/>
                    </a:ext>
                  </a:extLst>
                </a:gridCol>
                <a:gridCol w="1053465">
                  <a:extLst>
                    <a:ext uri="{9D8B030D-6E8A-4147-A177-3AD203B41FA5}">
                      <a16:colId xmlns:a16="http://schemas.microsoft.com/office/drawing/2014/main" val="1202145831"/>
                    </a:ext>
                  </a:extLst>
                </a:gridCol>
                <a:gridCol w="1053465">
                  <a:extLst>
                    <a:ext uri="{9D8B030D-6E8A-4147-A177-3AD203B41FA5}">
                      <a16:colId xmlns:a16="http://schemas.microsoft.com/office/drawing/2014/main" val="3250047568"/>
                    </a:ext>
                  </a:extLst>
                </a:gridCol>
                <a:gridCol w="1053465">
                  <a:extLst>
                    <a:ext uri="{9D8B030D-6E8A-4147-A177-3AD203B41FA5}">
                      <a16:colId xmlns:a16="http://schemas.microsoft.com/office/drawing/2014/main" val="1869397699"/>
                    </a:ext>
                  </a:extLst>
                </a:gridCol>
                <a:gridCol w="1054100">
                  <a:extLst>
                    <a:ext uri="{9D8B030D-6E8A-4147-A177-3AD203B41FA5}">
                      <a16:colId xmlns:a16="http://schemas.microsoft.com/office/drawing/2014/main" val="1507428860"/>
                    </a:ext>
                  </a:extLst>
                </a:gridCol>
              </a:tblGrid>
              <a:tr h="0">
                <a:tc>
                  <a:txBody>
                    <a:bodyPr/>
                    <a:lstStyle/>
                    <a:p>
                      <a:pPr algn="ctr">
                        <a:lnSpc>
                          <a:spcPct val="107000"/>
                        </a:lnSpc>
                        <a:spcAft>
                          <a:spcPts val="0"/>
                        </a:spcAft>
                      </a:pPr>
                      <a:r>
                        <a:rPr lang="en-US" sz="1200">
                          <a:effectLst/>
                          <a:latin typeface="Palatino Linotype" panose="02040502050505030304" pitchFamily="18" charset="0"/>
                          <a:ea typeface="Calibri" panose="020F0502020204030204" pitchFamily="34" charset="0"/>
                          <a:cs typeface="Times New Roman" panose="02020603050405020304" pitchFamily="18" charset="0"/>
                        </a:rPr>
                        <a:t>Age, yrs.</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D9D9D9"/>
                    </a:solidFill>
                  </a:tcPr>
                </a:tc>
                <a:tc gridSpan="2">
                  <a:txBody>
                    <a:bodyPr/>
                    <a:lstStyle/>
                    <a:p>
                      <a:pPr algn="ctr">
                        <a:lnSpc>
                          <a:spcPct val="107000"/>
                        </a:lnSpc>
                        <a:spcAft>
                          <a:spcPts val="0"/>
                        </a:spcAft>
                      </a:pPr>
                      <a:r>
                        <a:rPr lang="en-US" sz="1200">
                          <a:effectLst/>
                          <a:latin typeface="Palatino Linotype" panose="02040502050505030304" pitchFamily="18" charset="0"/>
                          <a:ea typeface="Calibri" panose="020F0502020204030204" pitchFamily="34" charset="0"/>
                          <a:cs typeface="Times New Roman" panose="02020603050405020304" pitchFamily="18" charset="0"/>
                        </a:rPr>
                        <a:t>Females</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D9D9D9"/>
                    </a:solidFill>
                  </a:tcPr>
                </a:tc>
                <a:tc hMerge="1">
                  <a:txBody>
                    <a:bodyPr/>
                    <a:lstStyle/>
                    <a:p>
                      <a:endParaRPr lang="el-GR"/>
                    </a:p>
                  </a:txBody>
                  <a:tcPr/>
                </a:tc>
                <a:tc gridSpan="2">
                  <a:txBody>
                    <a:bodyPr/>
                    <a:lstStyle/>
                    <a:p>
                      <a:pPr algn="ctr">
                        <a:lnSpc>
                          <a:spcPct val="107000"/>
                        </a:lnSpc>
                        <a:spcAft>
                          <a:spcPts val="0"/>
                        </a:spcAft>
                      </a:pPr>
                      <a:r>
                        <a:rPr lang="en-US" sz="1200">
                          <a:effectLst/>
                          <a:latin typeface="Palatino Linotype" panose="02040502050505030304" pitchFamily="18" charset="0"/>
                          <a:ea typeface="Calibri" panose="020F0502020204030204" pitchFamily="34" charset="0"/>
                          <a:cs typeface="Times New Roman" panose="02020603050405020304" pitchFamily="18" charset="0"/>
                        </a:rPr>
                        <a:t>Males</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D9D9D9"/>
                    </a:solidFill>
                  </a:tcPr>
                </a:tc>
                <a:tc hMerge="1">
                  <a:txBody>
                    <a:bodyPr/>
                    <a:lstStyle/>
                    <a:p>
                      <a:endParaRPr lang="el-GR"/>
                    </a:p>
                  </a:txBody>
                  <a:tcPr/>
                </a:tc>
                <a:extLst>
                  <a:ext uri="{0D108BD9-81ED-4DB2-BD59-A6C34878D82A}">
                    <a16:rowId xmlns:a16="http://schemas.microsoft.com/office/drawing/2014/main" val="408089068"/>
                  </a:ext>
                </a:extLst>
              </a:tr>
              <a:tr h="0">
                <a:tc>
                  <a:txBody>
                    <a:bodyPr/>
                    <a:lstStyle/>
                    <a:p>
                      <a:pP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 </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Estimated in 2001</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Estimated in 2016</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Estimated in 2001</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Estimated in 2016</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464543"/>
                  </a:ext>
                </a:extLst>
              </a:tr>
              <a:tr h="0">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30</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54</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112</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91</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142</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1934502"/>
                  </a:ext>
                </a:extLst>
              </a:tr>
              <a:tr h="0">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35</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62</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132</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104</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166</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9347298"/>
                  </a:ext>
                </a:extLst>
              </a:tr>
              <a:tr h="0">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40</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73</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150</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122</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186</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5221107"/>
                  </a:ext>
                </a:extLst>
              </a:tr>
              <a:tr h="0">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45</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89</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182</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148</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224</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9470127"/>
                  </a:ext>
                </a:extLst>
              </a:tr>
              <a:tr h="0">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50</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15</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224</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300">
                          <a:effectLst/>
                          <a:latin typeface="Garamond" panose="02020404030301010803" pitchFamily="18" charset="0"/>
                          <a:ea typeface="Calibri" panose="020F0502020204030204" pitchFamily="34" charset="0"/>
                          <a:cs typeface="Times New Roman" panose="02020603050405020304" pitchFamily="18" charset="0"/>
                        </a:rPr>
                        <a:t>191</a:t>
                      </a:r>
                      <a:endParaRPr lang="el-GR" sz="13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300" dirty="0">
                          <a:effectLst/>
                          <a:latin typeface="Garamond" panose="02020404030301010803" pitchFamily="18" charset="0"/>
                          <a:ea typeface="Calibri" panose="020F0502020204030204" pitchFamily="34" charset="0"/>
                          <a:cs typeface="Times New Roman" panose="02020603050405020304" pitchFamily="18" charset="0"/>
                        </a:rPr>
                        <a:t>273</a:t>
                      </a:r>
                      <a:endParaRPr lang="el-GR" sz="1300" dirty="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506835"/>
                  </a:ext>
                </a:extLst>
              </a:tr>
            </a:tbl>
          </a:graphicData>
        </a:graphic>
      </p:graphicFrame>
      <p:sp>
        <p:nvSpPr>
          <p:cNvPr id="8" name="TextBox 7"/>
          <p:cNvSpPr txBox="1"/>
          <p:nvPr/>
        </p:nvSpPr>
        <p:spPr>
          <a:xfrm>
            <a:off x="5230057" y="2097285"/>
            <a:ext cx="5681492" cy="2769989"/>
          </a:xfrm>
          <a:prstGeom prst="rect">
            <a:avLst/>
          </a:prstGeom>
          <a:noFill/>
        </p:spPr>
        <p:txBody>
          <a:bodyPr wrap="none" rtlCol="0">
            <a:spAutoFit/>
          </a:bodyPr>
          <a:lstStyle/>
          <a:p>
            <a:r>
              <a:rPr lang="el-GR" sz="2400" dirty="0"/>
              <a:t>Μέρες ασφαλούς παραμονής στο διάστημα</a:t>
            </a:r>
          </a:p>
          <a:p>
            <a:endParaRPr lang="el-GR" dirty="0"/>
          </a:p>
          <a:p>
            <a:endParaRPr lang="el-GR" dirty="0"/>
          </a:p>
          <a:p>
            <a:endParaRPr lang="el-GR" dirty="0"/>
          </a:p>
          <a:p>
            <a:endParaRPr lang="el-GR" dirty="0"/>
          </a:p>
          <a:p>
            <a:endParaRPr lang="el-GR" dirty="0"/>
          </a:p>
          <a:p>
            <a:endParaRPr lang="el-GR" dirty="0"/>
          </a:p>
          <a:p>
            <a:pPr algn="ctr"/>
            <a:endParaRPr lang="en-US" dirty="0"/>
          </a:p>
          <a:p>
            <a:pPr algn="ctr"/>
            <a:r>
              <a:rPr lang="el-GR" sz="2400" dirty="0"/>
              <a:t>6 μήνες σε </a:t>
            </a:r>
            <a:r>
              <a:rPr lang="en-US" sz="2400" dirty="0"/>
              <a:t>LEO </a:t>
            </a:r>
            <a:r>
              <a:rPr lang="el-GR" sz="2400" dirty="0"/>
              <a:t>~ 100</a:t>
            </a:r>
            <a:r>
              <a:rPr lang="en-US" sz="2400" dirty="0"/>
              <a:t> mSv</a:t>
            </a:r>
            <a:r>
              <a:rPr lang="el-GR" sz="2400" dirty="0"/>
              <a:t>.</a:t>
            </a:r>
          </a:p>
        </p:txBody>
      </p:sp>
      <p:sp>
        <p:nvSpPr>
          <p:cNvPr id="9" name="TextBox 8"/>
          <p:cNvSpPr txBox="1"/>
          <p:nvPr/>
        </p:nvSpPr>
        <p:spPr>
          <a:xfrm>
            <a:off x="4837102" y="4791245"/>
            <a:ext cx="6477760" cy="1569660"/>
          </a:xfrm>
          <a:prstGeom prst="rect">
            <a:avLst/>
          </a:prstGeom>
          <a:noFill/>
        </p:spPr>
        <p:txBody>
          <a:bodyPr wrap="square" rtlCol="0">
            <a:spAutoFit/>
          </a:bodyPr>
          <a:lstStyle/>
          <a:p>
            <a:pPr algn="ctr"/>
            <a:r>
              <a:rPr lang="el-GR" sz="2400" dirty="0"/>
              <a:t>Θεωρίες για την ανάπτυξη της ακτινοπροστασίας</a:t>
            </a:r>
          </a:p>
          <a:p>
            <a:pPr algn="ctr"/>
            <a:r>
              <a:rPr lang="el-GR" sz="2400" dirty="0"/>
              <a:t>των αποστολών είναι ακόμα προβληματικές τόσο </a:t>
            </a:r>
          </a:p>
          <a:p>
            <a:pPr algn="ctr"/>
            <a:r>
              <a:rPr lang="el-GR" sz="2400" dirty="0"/>
              <a:t>λόγο της δύσκολης υλοποίησης,</a:t>
            </a:r>
          </a:p>
          <a:p>
            <a:pPr algn="ctr"/>
            <a:r>
              <a:rPr lang="el-GR" sz="2400" dirty="0"/>
              <a:t> όσο δυστυχώς και της χρηματοδότηση</a:t>
            </a:r>
          </a:p>
        </p:txBody>
      </p:sp>
    </p:spTree>
    <p:extLst>
      <p:ext uri="{BB962C8B-B14F-4D97-AF65-F5344CB8AC3E}">
        <p14:creationId xmlns:p14="http://schemas.microsoft.com/office/powerpoint/2010/main" val="369932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n-US" dirty="0"/>
              <a:t>SREM</a:t>
            </a:r>
            <a:r>
              <a:rPr lang="el-GR" dirty="0"/>
              <a:t> </a:t>
            </a:r>
            <a:r>
              <a:rPr lang="en-US" dirty="0"/>
              <a:t/>
            </a:r>
            <a:br>
              <a:rPr lang="en-US" dirty="0"/>
            </a:br>
            <a:r>
              <a:rPr lang="en-US" dirty="0"/>
              <a:t>(Standard Radiation Environment Monitor)</a:t>
            </a:r>
            <a:endParaRPr lang="el-GR" dirty="0"/>
          </a:p>
        </p:txBody>
      </p:sp>
      <p:sp>
        <p:nvSpPr>
          <p:cNvPr id="3" name="Θέση περιεχομένου 2"/>
          <p:cNvSpPr>
            <a:spLocks noGrp="1"/>
          </p:cNvSpPr>
          <p:nvPr>
            <p:ph idx="1"/>
          </p:nvPr>
        </p:nvSpPr>
        <p:spPr/>
        <p:txBody>
          <a:bodyPr/>
          <a:lstStyle/>
          <a:p>
            <a:pPr marL="0" indent="0">
              <a:buNone/>
            </a:pPr>
            <a:r>
              <a:rPr lang="el-GR" u="sng" dirty="0"/>
              <a:t>Τι είναι;</a:t>
            </a:r>
          </a:p>
          <a:p>
            <a:pPr marL="0" indent="0">
              <a:buNone/>
            </a:pPr>
            <a:r>
              <a:rPr lang="el-GR" dirty="0"/>
              <a:t>Μικρός ανιχνευτής της </a:t>
            </a:r>
            <a:r>
              <a:rPr lang="en-US" dirty="0"/>
              <a:t>ESA </a:t>
            </a:r>
            <a:r>
              <a:rPr lang="el-GR" dirty="0"/>
              <a:t>που μετράει σωματίδια.</a:t>
            </a:r>
          </a:p>
          <a:p>
            <a:pPr marL="0" indent="0">
              <a:buNone/>
            </a:pPr>
            <a:r>
              <a:rPr lang="el-GR" u="sng" dirty="0"/>
              <a:t>Γιατί το χρησιμοποιούμε ;</a:t>
            </a:r>
          </a:p>
          <a:p>
            <a:pPr marL="0" indent="0">
              <a:buNone/>
            </a:pPr>
            <a:r>
              <a:rPr lang="el-GR" dirty="0"/>
              <a:t>Φτηνός, αποτελεσματικός, «συναγερμός» για τα υπόλοιπα όργανα,  εργαλείο παρατήρησης ανωμαλιών ακτινοβολικής φύσης.</a:t>
            </a:r>
          </a:p>
          <a:p>
            <a:pPr marL="0" indent="0">
              <a:buNone/>
            </a:pPr>
            <a:r>
              <a:rPr lang="el-GR" u="sng" dirty="0"/>
              <a:t>Που βρίσκεται;</a:t>
            </a:r>
          </a:p>
          <a:p>
            <a:pPr marL="0" indent="0">
              <a:buNone/>
            </a:pPr>
            <a:r>
              <a:rPr lang="en-US" dirty="0"/>
              <a:t>PROBA – I (2001) , INTEGRAL (2002), Rosetta(2004)</a:t>
            </a:r>
            <a:r>
              <a:rPr lang="el-GR" dirty="0"/>
              <a:t>, </a:t>
            </a:r>
            <a:r>
              <a:rPr lang="en-US" dirty="0"/>
              <a:t>GIOVE – B (2008), </a:t>
            </a:r>
          </a:p>
          <a:p>
            <a:pPr marL="0" indent="0">
              <a:buNone/>
            </a:pPr>
            <a:r>
              <a:rPr lang="en-US" dirty="0"/>
              <a:t>Herschel (2009), Planck(2009)</a:t>
            </a:r>
            <a:endParaRPr lang="el-GR" dirty="0"/>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15</a:t>
            </a:fld>
            <a:endParaRPr lang="el-GR" dirty="0"/>
          </a:p>
        </p:txBody>
      </p:sp>
    </p:spTree>
    <p:extLst>
      <p:ext uri="{BB962C8B-B14F-4D97-AF65-F5344CB8AC3E}">
        <p14:creationId xmlns:p14="http://schemas.microsoft.com/office/powerpoint/2010/main" val="409977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n-US" dirty="0"/>
              <a:t>SREM - </a:t>
            </a:r>
            <a:r>
              <a:rPr lang="el-GR" dirty="0"/>
              <a:t>Βασικά χαρακτηριστικά </a:t>
            </a:r>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16</a:t>
            </a:fld>
            <a:endParaRPr lang="el-GR" dirty="0"/>
          </a:p>
        </p:txBody>
      </p:sp>
      <mc:AlternateContent xmlns:mc="http://schemas.openxmlformats.org/markup-compatibility/2006" xmlns:a14="http://schemas.microsoft.com/office/drawing/2010/main">
        <mc:Choice Requires="a14">
          <p:graphicFrame>
            <p:nvGraphicFramePr>
              <p:cNvPr id="10" name="Πίνακας 9"/>
              <p:cNvGraphicFramePr>
                <a:graphicFrameLocks noGrp="1"/>
              </p:cNvGraphicFramePr>
              <p:nvPr>
                <p:extLst>
                  <p:ext uri="{D42A27DB-BD31-4B8C-83A1-F6EECF244321}">
                    <p14:modId xmlns:p14="http://schemas.microsoft.com/office/powerpoint/2010/main" val="773820679"/>
                  </p:ext>
                </p:extLst>
              </p:nvPr>
            </p:nvGraphicFramePr>
            <p:xfrm>
              <a:off x="5003260" y="1690688"/>
              <a:ext cx="6350540" cy="4695952"/>
            </p:xfrm>
            <a:graphic>
              <a:graphicData uri="http://schemas.openxmlformats.org/drawingml/2006/table">
                <a:tbl>
                  <a:tblPr firstCol="1" bandRow="1"/>
                  <a:tblGrid>
                    <a:gridCol w="1949714">
                      <a:extLst>
                        <a:ext uri="{9D8B030D-6E8A-4147-A177-3AD203B41FA5}">
                          <a16:colId xmlns:a16="http://schemas.microsoft.com/office/drawing/2014/main" val="2558320696"/>
                        </a:ext>
                      </a:extLst>
                    </a:gridCol>
                    <a:gridCol w="4400826">
                      <a:extLst>
                        <a:ext uri="{9D8B030D-6E8A-4147-A177-3AD203B41FA5}">
                          <a16:colId xmlns:a16="http://schemas.microsoft.com/office/drawing/2014/main" val="2583512784"/>
                        </a:ext>
                      </a:extLst>
                    </a:gridCol>
                  </a:tblGrid>
                  <a:tr h="0">
                    <a:tc>
                      <a:txBody>
                        <a:bodyPr/>
                        <a:lstStyle/>
                        <a:p>
                          <a:pPr algn="ctr">
                            <a:lnSpc>
                              <a:spcPct val="107000"/>
                            </a:lnSpc>
                            <a:spcAft>
                              <a:spcPts val="0"/>
                            </a:spcAft>
                          </a:pPr>
                          <a:r>
                            <a:rPr lang="el-GR" sz="1800" b="1" dirty="0">
                              <a:effectLst/>
                              <a:latin typeface="+mn-lt"/>
                              <a:ea typeface="Calibri" panose="020F0502020204030204" pitchFamily="34" charset="0"/>
                              <a:cs typeface="Times New Roman" panose="02020603050405020304" pitchFamily="18" charset="0"/>
                            </a:rPr>
                            <a:t>Μάζα</a:t>
                          </a:r>
                          <a:endParaRPr lang="el-GR"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D9D9D9"/>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l-GR" sz="1800" i="1">
                                    <a:effectLst/>
                                    <a:latin typeface="Cambria Math" panose="02040503050406030204" pitchFamily="18" charset="0"/>
                                    <a:ea typeface="Calibri" panose="020F0502020204030204" pitchFamily="34" charset="0"/>
                                    <a:cs typeface="Times New Roman" panose="02020603050405020304" pitchFamily="18" charset="0"/>
                                  </a:rPr>
                                  <m:t>2.5 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𝑘𝑔</m:t>
                                </m:r>
                              </m:oMath>
                            </m:oMathPara>
                          </a14:m>
                          <a:endParaRPr lang="el-GR" sz="1800">
                            <a:effectLst/>
                            <a:latin typeface="+mn-lt"/>
                            <a:ea typeface="Calibri" panose="020F0502020204030204" pitchFamily="34" charset="0"/>
                            <a:cs typeface="Times New Roman" panose="02020603050405020304" pitchFamily="18"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479861538"/>
                      </a:ext>
                    </a:extLst>
                  </a:tr>
                  <a:tr h="0">
                    <a:tc>
                      <a:txBody>
                        <a:bodyPr/>
                        <a:lstStyle/>
                        <a:p>
                          <a:pPr algn="ctr">
                            <a:lnSpc>
                              <a:spcPct val="107000"/>
                            </a:lnSpc>
                            <a:spcAft>
                              <a:spcPts val="0"/>
                            </a:spcAft>
                          </a:pPr>
                          <a:r>
                            <a:rPr lang="el-GR" sz="1800" b="1">
                              <a:effectLst/>
                              <a:latin typeface="+mn-lt"/>
                              <a:ea typeface="Calibri" panose="020F0502020204030204" pitchFamily="34" charset="0"/>
                              <a:cs typeface="Times New Roman" panose="02020603050405020304" pitchFamily="18" charset="0"/>
                            </a:rPr>
                            <a:t>Διαστάσεις</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D9D9D9"/>
                        </a:solidFill>
                      </a:tcP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96 × 122 ×227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𝑚𝑚</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l-GR" sz="1800">
                            <a:effectLst/>
                            <a:latin typeface="+mn-lt"/>
                            <a:ea typeface="Calibri" panose="020F0502020204030204" pitchFamily="34" charset="0"/>
                            <a:cs typeface="Times New Roman" panose="02020603050405020304" pitchFamily="18"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482345041"/>
                      </a:ext>
                    </a:extLst>
                  </a:tr>
                  <a:tr h="0">
                    <a:tc>
                      <a:txBody>
                        <a:bodyPr/>
                        <a:lstStyle/>
                        <a:p>
                          <a:pPr algn="ctr">
                            <a:lnSpc>
                              <a:spcPct val="107000"/>
                            </a:lnSpc>
                            <a:spcAft>
                              <a:spcPts val="0"/>
                            </a:spcAft>
                          </a:pPr>
                          <a:r>
                            <a:rPr lang="el-GR" sz="1800" b="1" dirty="0">
                              <a:effectLst/>
                              <a:latin typeface="+mn-lt"/>
                              <a:ea typeface="Calibri" panose="020F0502020204030204" pitchFamily="34" charset="0"/>
                              <a:cs typeface="Times New Roman" panose="02020603050405020304" pitchFamily="18" charset="0"/>
                            </a:rPr>
                            <a:t>Ισχύς</a:t>
                          </a:r>
                          <a:endParaRPr lang="el-GR"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D9D9D9"/>
                        </a:solidFill>
                      </a:tcPr>
                    </a:tc>
                    <a:tc>
                      <a:txBody>
                        <a:bodyPr/>
                        <a:lstStyle/>
                        <a:p>
                          <a:pPr algn="ctr">
                            <a:lnSpc>
                              <a:spcPct val="107000"/>
                            </a:lnSpc>
                            <a:spcAft>
                              <a:spcPts val="0"/>
                            </a:spcAft>
                          </a:pPr>
                          <a:r>
                            <a:rPr lang="el-GR" sz="1800">
                              <a:effectLst/>
                              <a:latin typeface="+mn-lt"/>
                              <a:ea typeface="Calibri" panose="020F0502020204030204" pitchFamily="34" charset="0"/>
                              <a:cs typeface="Times New Roman" panose="02020603050405020304" pitchFamily="18" charset="0"/>
                            </a:rPr>
                            <a:t>Κατανάλωση</a:t>
                          </a:r>
                          <a14:m>
                            <m:oMath xmlns:m="http://schemas.openxmlformats.org/officeDocument/2006/math">
                              <m:r>
                                <a:rPr lang="el-GR" sz="1800" i="1">
                                  <a:effectLst/>
                                  <a:latin typeface="Cambria Math" panose="02040503050406030204" pitchFamily="18" charset="0"/>
                                  <a:ea typeface="Calibri" panose="020F0502020204030204" pitchFamily="34" charset="0"/>
                                  <a:cs typeface="Times New Roman" panose="02020603050405020304" pitchFamily="18" charset="0"/>
                                </a:rPr>
                                <m:t> &lt;2 </m:t>
                              </m:r>
                              <m:r>
                                <a:rPr lang="el-GR" sz="1800" i="1">
                                  <a:effectLst/>
                                  <a:latin typeface="Cambria Math" panose="02040503050406030204" pitchFamily="18" charset="0"/>
                                  <a:ea typeface="Calibri" panose="020F0502020204030204" pitchFamily="34" charset="0"/>
                                  <a:cs typeface="Times New Roman" panose="02020603050405020304" pitchFamily="18" charset="0"/>
                                </a:rPr>
                                <m:t>𝑊</m:t>
                              </m:r>
                            </m:oMath>
                          </a14:m>
                          <a:r>
                            <a:rPr lang="el-GR" sz="1800">
                              <a:effectLst/>
                              <a:latin typeface="+mn-lt"/>
                              <a:ea typeface="Times New Roman" panose="02020603050405020304" pitchFamily="18" charset="0"/>
                              <a:cs typeface="Times New Roman" panose="02020603050405020304" pitchFamily="18" charset="0"/>
                            </a:rPr>
                            <a:t> , Τάση Διαύλου: </a:t>
                          </a:r>
                          <a14:m>
                            <m:oMath xmlns:m="http://schemas.openxmlformats.org/officeDocument/2006/math">
                              <m:d>
                                <m:dPr>
                                  <m:begChr m:val="["/>
                                  <m:endChr m:val="]"/>
                                  <m:ctrlPr>
                                    <a:rPr lang="el-GR"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l-GR" sz="1800" i="1">
                                      <a:effectLst/>
                                      <a:latin typeface="Cambria Math" panose="02040503050406030204" pitchFamily="18" charset="0"/>
                                      <a:ea typeface="Times New Roman" panose="02020603050405020304" pitchFamily="18" charset="0"/>
                                      <a:cs typeface="Times New Roman" panose="02020603050405020304" pitchFamily="18" charset="0"/>
                                    </a:rPr>
                                    <m:t>20−50</m:t>
                                  </m:r>
                                </m:e>
                              </m:d>
                              <m:r>
                                <a:rPr lang="el-GR"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𝑉</m:t>
                              </m:r>
                            </m:oMath>
                          </a14:m>
                          <a:endParaRPr lang="el-GR" sz="1800">
                            <a:effectLst/>
                            <a:latin typeface="+mn-lt"/>
                            <a:ea typeface="Calibri" panose="020F0502020204030204" pitchFamily="34" charset="0"/>
                            <a:cs typeface="Times New Roman" panose="02020603050405020304" pitchFamily="18"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527378484"/>
                      </a:ext>
                    </a:extLst>
                  </a:tr>
                  <a:tr h="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TM/TC</a:t>
                          </a:r>
                          <a:r>
                            <a:rPr lang="en-US" sz="1800">
                              <a:effectLst/>
                              <a:latin typeface="+mn-lt"/>
                              <a:ea typeface="Calibri" panose="020F0502020204030204" pitchFamily="34" charset="0"/>
                              <a:cs typeface="Times New Roman" panose="02020603050405020304" pitchFamily="18" charset="0"/>
                            </a:rPr>
                            <a:t>10F</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D9D9D9"/>
                        </a:solidFill>
                      </a:tcPr>
                    </a:tc>
                    <a:tc>
                      <a:txBody>
                        <a:bodyPr/>
                        <a:lstStyle/>
                        <a:p>
                          <a:pPr algn="ctr">
                            <a:lnSpc>
                              <a:spcPct val="107000"/>
                            </a:lnSpc>
                            <a:spcAft>
                              <a:spcPts val="0"/>
                            </a:spcAft>
                          </a:pPr>
                          <a:r>
                            <a:rPr lang="el-GR" sz="1800" dirty="0">
                              <a:effectLst/>
                              <a:latin typeface="+mn-lt"/>
                              <a:ea typeface="Calibri" panose="020F0502020204030204" pitchFamily="34" charset="0"/>
                              <a:cs typeface="Times New Roman" panose="02020603050405020304" pitchFamily="18" charset="0"/>
                            </a:rPr>
                            <a:t>Συμβατό με τις περισσότερες διαστημικές αποστολές</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4175273924"/>
                      </a:ext>
                    </a:extLst>
                  </a:tr>
                  <a:tr h="0">
                    <a:tc>
                      <a:txBody>
                        <a:bodyPr/>
                        <a:lstStyle/>
                        <a:p>
                          <a:pPr algn="ctr">
                            <a:lnSpc>
                              <a:spcPct val="107000"/>
                            </a:lnSpc>
                            <a:spcAft>
                              <a:spcPts val="0"/>
                            </a:spcAft>
                          </a:pPr>
                          <a:r>
                            <a:rPr lang="el-GR" sz="1800" b="1">
                              <a:effectLst/>
                              <a:latin typeface="+mn-lt"/>
                              <a:ea typeface="Calibri" panose="020F0502020204030204" pitchFamily="34" charset="0"/>
                              <a:cs typeface="Times New Roman" panose="02020603050405020304" pitchFamily="18" charset="0"/>
                            </a:rPr>
                            <a:t>Αισθητήρες</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D9D9D9"/>
                        </a:solidFill>
                      </a:tcPr>
                    </a:tc>
                    <a:tc>
                      <a:txBody>
                        <a:bodyPr/>
                        <a:lstStyle/>
                        <a:p>
                          <a:pPr algn="ctr">
                            <a:lnSpc>
                              <a:spcPct val="107000"/>
                            </a:lnSpc>
                            <a:spcAft>
                              <a:spcPts val="0"/>
                            </a:spcAft>
                          </a:pPr>
                          <a:r>
                            <a:rPr lang="el-GR" sz="1800" dirty="0">
                              <a:effectLst/>
                              <a:latin typeface="+mn-lt"/>
                              <a:ea typeface="Calibri" panose="020F0502020204030204" pitchFamily="34" charset="0"/>
                              <a:cs typeface="Times New Roman" panose="02020603050405020304" pitchFamily="18" charset="0"/>
                            </a:rPr>
                            <a:t>Σφάλμα μέτρησης &lt;1 %</a:t>
                          </a:r>
                          <a:r>
                            <a:rPr lang="el-GR" sz="1800" dirty="0">
                              <a:effectLst/>
                              <a:latin typeface="+mn-lt"/>
                              <a:ea typeface="Times New Roman" panose="02020603050405020304" pitchFamily="18" charset="0"/>
                              <a:cs typeface="Times New Roman" panose="02020603050405020304" pitchFamily="18" charset="0"/>
                            </a:rPr>
                            <a:t>, Μέτρηση θερμοκρασίας</a:t>
                          </a:r>
                          <a:endParaRPr lang="el-GR" sz="1800" dirty="0">
                            <a:effectLst/>
                            <a:latin typeface="+mn-lt"/>
                            <a:ea typeface="Calibri" panose="020F0502020204030204" pitchFamily="34" charset="0"/>
                            <a:cs typeface="Times New Roman" panose="02020603050405020304" pitchFamily="18"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518356918"/>
                      </a:ext>
                    </a:extLst>
                  </a:tr>
                  <a:tr h="0">
                    <a:tc>
                      <a:txBody>
                        <a:bodyPr/>
                        <a:lstStyle/>
                        <a:p>
                          <a:pPr algn="ctr">
                            <a:lnSpc>
                              <a:spcPct val="107000"/>
                            </a:lnSpc>
                            <a:spcAft>
                              <a:spcPts val="0"/>
                            </a:spcAft>
                          </a:pPr>
                          <a:r>
                            <a:rPr lang="el-GR" sz="1800" b="1">
                              <a:effectLst/>
                              <a:latin typeface="+mn-lt"/>
                              <a:ea typeface="Calibri" panose="020F0502020204030204" pitchFamily="34" charset="0"/>
                              <a:cs typeface="Times New Roman" panose="02020603050405020304" pitchFamily="18" charset="0"/>
                            </a:rPr>
                            <a:t>Λειτουργία(1)</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D9D9D9"/>
                        </a:solidFill>
                      </a:tcPr>
                    </a:tc>
                    <a:tc>
                      <a:txBody>
                        <a:bodyPr/>
                        <a:lstStyle/>
                        <a:p>
                          <a:pPr algn="ctr">
                            <a:lnSpc>
                              <a:spcPct val="107000"/>
                            </a:lnSpc>
                            <a:spcAft>
                              <a:spcPts val="0"/>
                            </a:spcAft>
                          </a:pPr>
                          <a:r>
                            <a:rPr lang="el-GR" sz="1800" dirty="0">
                              <a:effectLst/>
                              <a:latin typeface="+mn-lt"/>
                              <a:ea typeface="Calibri" panose="020F0502020204030204" pitchFamily="34" charset="0"/>
                              <a:cs typeface="Times New Roman" panose="02020603050405020304" pitchFamily="18" charset="0"/>
                            </a:rPr>
                            <a:t>Μικροεπεξεργαστής, Μνήμη, Αποθηκευτικός χώρος</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53729262"/>
                      </a:ext>
                    </a:extLst>
                  </a:tr>
                  <a:tr h="0">
                    <a:tc>
                      <a:txBody>
                        <a:bodyPr/>
                        <a:lstStyle/>
                        <a:p>
                          <a:pPr algn="ctr">
                            <a:lnSpc>
                              <a:spcPct val="107000"/>
                            </a:lnSpc>
                            <a:spcAft>
                              <a:spcPts val="0"/>
                            </a:spcAft>
                          </a:pPr>
                          <a:r>
                            <a:rPr lang="el-GR" sz="1800" b="1">
                              <a:effectLst/>
                              <a:latin typeface="+mn-lt"/>
                              <a:ea typeface="Calibri" panose="020F0502020204030204" pitchFamily="34" charset="0"/>
                              <a:cs typeface="Times New Roman" panose="02020603050405020304" pitchFamily="18" charset="0"/>
                            </a:rPr>
                            <a:t>Λειτουργία(2)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US" sz="1800" dirty="0">
                              <a:effectLst/>
                              <a:latin typeface="+mn-lt"/>
                              <a:ea typeface="Calibri" panose="020F0502020204030204" pitchFamily="34" charset="0"/>
                              <a:cs typeface="Times New Roman" panose="02020603050405020304" pitchFamily="18" charset="0"/>
                            </a:rPr>
                            <a:t>Monitoring / Downloading </a:t>
                          </a:r>
                          <a:r>
                            <a:rPr lang="el-GR" sz="1800" dirty="0">
                              <a:effectLst/>
                              <a:latin typeface="+mn-lt"/>
                              <a:ea typeface="Calibri" panose="020F0502020204030204" pitchFamily="34" charset="0"/>
                              <a:cs typeface="Times New Roman" panose="02020603050405020304" pitchFamily="18" charset="0"/>
                            </a:rPr>
                            <a:t>μέσω</a:t>
                          </a:r>
                          <a:r>
                            <a:rPr lang="en-US" sz="1800" dirty="0">
                              <a:effectLst/>
                              <a:latin typeface="+mn-lt"/>
                              <a:ea typeface="Calibri" panose="020F0502020204030204" pitchFamily="34" charset="0"/>
                              <a:cs typeface="Times New Roman" panose="02020603050405020304" pitchFamily="18" charset="0"/>
                            </a:rPr>
                            <a:t> Host Spacecraft</a:t>
                          </a:r>
                          <a:endParaRPr lang="el-GR" sz="1800" dirty="0">
                            <a:effectLst/>
                            <a:latin typeface="+mn-lt"/>
                            <a:ea typeface="Calibri" panose="020F0502020204030204" pitchFamily="34" charset="0"/>
                            <a:cs typeface="Times New Roman" panose="02020603050405020304" pitchFamily="18"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4023978102"/>
                      </a:ext>
                    </a:extLst>
                  </a:tr>
                  <a:tr h="0">
                    <a:tc>
                      <a:txBody>
                        <a:bodyPr/>
                        <a:lstStyle/>
                        <a:p>
                          <a:pPr algn="ctr">
                            <a:lnSpc>
                              <a:spcPct val="107000"/>
                            </a:lnSpc>
                            <a:spcAft>
                              <a:spcPts val="0"/>
                            </a:spcAft>
                          </a:pPr>
                          <a:r>
                            <a:rPr lang="el-GR" sz="1800" b="1">
                              <a:effectLst/>
                              <a:latin typeface="+mn-lt"/>
                              <a:ea typeface="Calibri" panose="020F0502020204030204" pitchFamily="34" charset="0"/>
                              <a:cs typeface="Times New Roman" panose="02020603050405020304" pitchFamily="18" charset="0"/>
                            </a:rPr>
                            <a:t>Περιβάλλον</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D9D9D9"/>
                        </a:solidFill>
                      </a:tcP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d>
                                  <m:dPr>
                                    <m:begChr m:val="["/>
                                    <m:endChr m:val="]"/>
                                    <m:ctrlPr>
                                      <a:rPr lang="el-GR"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l-GR" sz="1800" i="1">
                                        <a:effectLst/>
                                        <a:latin typeface="Cambria Math" panose="02040503050406030204" pitchFamily="18" charset="0"/>
                                        <a:ea typeface="Calibri" panose="020F0502020204030204" pitchFamily="34" charset="0"/>
                                        <a:cs typeface="Times New Roman" panose="02020603050405020304" pitchFamily="18" charset="0"/>
                                      </a:rPr>
                                      <m:t>−20° , 50°</m:t>
                                    </m:r>
                                  </m:e>
                                </m:d>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C</m:t>
                                </m:r>
                                <m:r>
                                  <a:rPr lang="en-US" sz="1800">
                                    <a:effectLst/>
                                    <a:latin typeface="Cambria Math" panose="02040503050406030204" pitchFamily="18" charset="0"/>
                                    <a:ea typeface="Calibri" panose="020F0502020204030204" pitchFamily="34" charset="0"/>
                                    <a:cs typeface="Times New Roman" panose="02020603050405020304" pitchFamily="18" charset="0"/>
                                  </a:rPr>
                                  <m:t> </m:t>
                                </m:r>
                                <m:d>
                                  <m:dPr>
                                    <m:ctrlPr>
                                      <a:rPr lang="el-GR" sz="18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Operational</m:t>
                                    </m:r>
                                  </m:e>
                                </m:d>
                                <m:r>
                                  <a:rPr lang="en-US" sz="1800" i="1">
                                    <a:effectLst/>
                                    <a:latin typeface="Cambria Math" panose="02040503050406030204" pitchFamily="18" charset="0"/>
                                    <a:ea typeface="Calibri" panose="020F0502020204030204" pitchFamily="34" charset="0"/>
                                    <a:cs typeface="Times New Roman" panose="02020603050405020304" pitchFamily="18" charset="0"/>
                                  </a:rPr>
                                  <m:t> &amp;  </m:t>
                                </m:r>
                                <m:d>
                                  <m:dPr>
                                    <m:begChr m:val="["/>
                                    <m:endChr m:val="]"/>
                                    <m:ctrlPr>
                                      <a:rPr lang="el-GR"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l-GR" sz="1800" i="1">
                                        <a:effectLst/>
                                        <a:latin typeface="Cambria Math" panose="02040503050406030204" pitchFamily="18" charset="0"/>
                                        <a:ea typeface="Calibri" panose="020F0502020204030204" pitchFamily="34" charset="0"/>
                                        <a:cs typeface="Times New Roman" panose="02020603050405020304" pitchFamily="18" charset="0"/>
                                      </a:rPr>
                                      <m:t>−55° , 80°</m:t>
                                    </m:r>
                                  </m:e>
                                </m:d>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C</m:t>
                                </m:r>
                                <m:r>
                                  <a:rPr lang="en-US" sz="1800">
                                    <a:effectLst/>
                                    <a:latin typeface="Cambria Math" panose="02040503050406030204" pitchFamily="18" charset="0"/>
                                    <a:ea typeface="Calibri" panose="020F0502020204030204" pitchFamily="34" charset="0"/>
                                    <a:cs typeface="Times New Roman" panose="02020603050405020304" pitchFamily="18" charset="0"/>
                                  </a:rPr>
                                  <m:t> </m:t>
                                </m:r>
                                <m:d>
                                  <m:dPr>
                                    <m:ctrlPr>
                                      <a:rPr lang="el-GR" sz="18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Off</m:t>
                                    </m:r>
                                  </m:e>
                                </m:d>
                              </m:oMath>
                            </m:oMathPara>
                          </a14:m>
                          <a:endParaRPr lang="el-GR" sz="1800">
                            <a:effectLst/>
                            <a:latin typeface="+mn-lt"/>
                            <a:ea typeface="Calibri" panose="020F0502020204030204" pitchFamily="34" charset="0"/>
                            <a:cs typeface="Times New Roman" panose="02020603050405020304" pitchFamily="18"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841606894"/>
                      </a:ext>
                    </a:extLst>
                  </a:tr>
                  <a:tr h="0">
                    <a:tc>
                      <a:txBody>
                        <a:bodyPr/>
                        <a:lstStyle/>
                        <a:p>
                          <a:pPr algn="ctr">
                            <a:lnSpc>
                              <a:spcPct val="107000"/>
                            </a:lnSpc>
                            <a:spcAft>
                              <a:spcPts val="0"/>
                            </a:spcAft>
                          </a:pPr>
                          <a:r>
                            <a:rPr lang="el-GR" sz="1800" b="1">
                              <a:effectLst/>
                              <a:latin typeface="+mn-lt"/>
                              <a:ea typeface="Calibri" panose="020F0502020204030204" pitchFamily="34" charset="0"/>
                              <a:cs typeface="Times New Roman" panose="02020603050405020304" pitchFamily="18" charset="0"/>
                            </a:rPr>
                            <a:t>Χρόνος ζωής</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D9D9D9"/>
                        </a:solidFill>
                      </a:tcPr>
                    </a:tc>
                    <a:tc>
                      <a:txBody>
                        <a:bodyPr/>
                        <a:lstStyle/>
                        <a:p>
                          <a:pPr algn="ctr">
                            <a:lnSpc>
                              <a:spcPct val="107000"/>
                            </a:lnSpc>
                            <a:spcAft>
                              <a:spcPts val="0"/>
                            </a:spcAft>
                          </a:pPr>
                          <a:r>
                            <a:rPr lang="el-GR" sz="1800" dirty="0">
                              <a:effectLst/>
                              <a:latin typeface="+mn-lt"/>
                              <a:ea typeface="Helvetica Neue" panose="02000503000000020004" pitchFamily="50"/>
                              <a:cs typeface="Times New Roman" panose="02020603050405020304" pitchFamily="18" charset="0"/>
                            </a:rPr>
                            <a:t>10 χρόνια σε τροχιά και 3 χρόνια στο έδαφος</a:t>
                          </a:r>
                          <a:endParaRPr lang="el-GR" sz="1800" dirty="0">
                            <a:effectLst/>
                            <a:latin typeface="+mn-lt"/>
                            <a:ea typeface="Calibri" panose="020F0502020204030204" pitchFamily="34" charset="0"/>
                            <a:cs typeface="Times New Roman" panose="02020603050405020304" pitchFamily="18"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304615573"/>
                      </a:ext>
                    </a:extLst>
                  </a:tr>
                  <a:tr h="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Reliability</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D9D9D9"/>
                        </a:solidFill>
                      </a:tcPr>
                    </a:tc>
                    <a:tc>
                      <a:txBody>
                        <a:bodyPr/>
                        <a:lstStyle/>
                        <a:p>
                          <a:pPr algn="ctr">
                            <a:lnSpc>
                              <a:spcPct val="107000"/>
                            </a:lnSpc>
                            <a:spcAft>
                              <a:spcPts val="0"/>
                            </a:spcAft>
                          </a:pPr>
                          <a:r>
                            <a:rPr lang="el-GR" sz="1800" dirty="0">
                              <a:effectLst/>
                              <a:latin typeface="+mn-lt"/>
                              <a:ea typeface="Helvetica Neue" panose="02000503000000020004" pitchFamily="50"/>
                              <a:cs typeface="Times New Roman" panose="02020603050405020304" pitchFamily="18" charset="0"/>
                            </a:rPr>
                            <a:t>0.85</a:t>
                          </a:r>
                          <a:endParaRPr lang="el-GR" sz="1800" dirty="0">
                            <a:effectLst/>
                            <a:latin typeface="+mn-lt"/>
                            <a:ea typeface="Calibri" panose="020F0502020204030204" pitchFamily="34" charset="0"/>
                            <a:cs typeface="Times New Roman" panose="02020603050405020304" pitchFamily="18"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369832746"/>
                      </a:ext>
                    </a:extLst>
                  </a:tr>
                  <a:tr h="0">
                    <a:tc>
                      <a:txBody>
                        <a:bodyPr/>
                        <a:lstStyle/>
                        <a:p>
                          <a:pPr algn="ctr">
                            <a:lnSpc>
                              <a:spcPct val="107000"/>
                            </a:lnSpc>
                            <a:spcAft>
                              <a:spcPts val="0"/>
                            </a:spcAft>
                          </a:pPr>
                          <a:r>
                            <a:rPr lang="el-GR" sz="1800" b="1">
                              <a:effectLst/>
                              <a:latin typeface="+mn-lt"/>
                              <a:ea typeface="Calibri" panose="020F0502020204030204" pitchFamily="34" charset="0"/>
                              <a:cs typeface="Times New Roman" panose="02020603050405020304" pitchFamily="18" charset="0"/>
                            </a:rPr>
                            <a:t>Σχεδιασμός</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D9D9D9"/>
                        </a:solidFill>
                      </a:tcPr>
                    </a:tc>
                    <a:tc>
                      <a:txBody>
                        <a:bodyPr/>
                        <a:lstStyle/>
                        <a:p>
                          <a:pPr algn="ctr">
                            <a:lnSpc>
                              <a:spcPct val="107000"/>
                            </a:lnSpc>
                            <a:spcAft>
                              <a:spcPts val="0"/>
                            </a:spcAft>
                          </a:pPr>
                          <a:r>
                            <a:rPr lang="el-GR" sz="1800" dirty="0">
                              <a:effectLst/>
                              <a:latin typeface="+mn-lt"/>
                              <a:ea typeface="Helvetica Neue" panose="02000503000000020004" pitchFamily="50"/>
                              <a:cs typeface="Times New Roman" panose="02020603050405020304" pitchFamily="18" charset="0"/>
                            </a:rPr>
                            <a:t>Ευελιξία επιλογών για τη κάθε αποστολή</a:t>
                          </a:r>
                          <a:endParaRPr lang="el-GR" sz="1800" dirty="0">
                            <a:effectLst/>
                            <a:latin typeface="+mn-lt"/>
                            <a:ea typeface="Calibri" panose="020F0502020204030204" pitchFamily="34" charset="0"/>
                            <a:cs typeface="Times New Roman" panose="02020603050405020304" pitchFamily="18"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897949116"/>
                      </a:ext>
                    </a:extLst>
                  </a:tr>
                </a:tbl>
              </a:graphicData>
            </a:graphic>
          </p:graphicFrame>
        </mc:Choice>
        <mc:Fallback xmlns="">
          <p:graphicFrame>
            <p:nvGraphicFramePr>
              <p:cNvPr id="10" name="Πίνακας 9"/>
              <p:cNvGraphicFramePr>
                <a:graphicFrameLocks noGrp="1"/>
              </p:cNvGraphicFramePr>
              <p:nvPr>
                <p:extLst>
                  <p:ext uri="{D42A27DB-BD31-4B8C-83A1-F6EECF244321}">
                    <p14:modId xmlns:p14="http://schemas.microsoft.com/office/powerpoint/2010/main" val="773820679"/>
                  </p:ext>
                </p:extLst>
              </p:nvPr>
            </p:nvGraphicFramePr>
            <p:xfrm>
              <a:off x="5003260" y="1690688"/>
              <a:ext cx="6350540" cy="4591117"/>
            </p:xfrm>
            <a:graphic>
              <a:graphicData uri="http://schemas.openxmlformats.org/drawingml/2006/table">
                <a:tbl>
                  <a:tblPr firstCol="1" bandRow="1"/>
                  <a:tblGrid>
                    <a:gridCol w="1949714">
                      <a:extLst>
                        <a:ext uri="{9D8B030D-6E8A-4147-A177-3AD203B41FA5}">
                          <a16:colId xmlns:a16="http://schemas.microsoft.com/office/drawing/2014/main" val="2558320696"/>
                        </a:ext>
                      </a:extLst>
                    </a:gridCol>
                    <a:gridCol w="4400826">
                      <a:extLst>
                        <a:ext uri="{9D8B030D-6E8A-4147-A177-3AD203B41FA5}">
                          <a16:colId xmlns:a16="http://schemas.microsoft.com/office/drawing/2014/main" val="2583512784"/>
                        </a:ext>
                      </a:extLst>
                    </a:gridCol>
                  </a:tblGrid>
                  <a:tr h="293497">
                    <a:tc>
                      <a:txBody>
                        <a:bodyPr/>
                        <a:lstStyle/>
                        <a:p>
                          <a:pPr algn="ctr">
                            <a:lnSpc>
                              <a:spcPct val="107000"/>
                            </a:lnSpc>
                            <a:spcAft>
                              <a:spcPts val="0"/>
                            </a:spcAft>
                          </a:pPr>
                          <a:r>
                            <a:rPr lang="el-GR" sz="1800" b="1" dirty="0">
                              <a:effectLst/>
                              <a:latin typeface="+mn-lt"/>
                              <a:ea typeface="Calibri" panose="020F0502020204030204" pitchFamily="34" charset="0"/>
                              <a:cs typeface="Times New Roman" panose="02020603050405020304" pitchFamily="18" charset="0"/>
                            </a:rPr>
                            <a:t>Μάζα</a:t>
                          </a:r>
                          <a:endParaRPr lang="el-GR"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D9D9D9"/>
                        </a:solidFill>
                      </a:tcPr>
                    </a:tc>
                    <a:tc>
                      <a:txBody>
                        <a:bodyPr/>
                        <a:lstStyle/>
                        <a:p>
                          <a:endParaRPr lang="el-GR"/>
                        </a:p>
                      </a:txBody>
                      <a:tcPr marL="68580" marR="68580" marT="0" marB="0">
                        <a:lnL w="19050" cap="flat" cmpd="dbl" algn="ctr">
                          <a:solidFill>
                            <a:srgbClr val="000000"/>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blipFill>
                          <a:blip r:embed="rId2"/>
                          <a:stretch>
                            <a:fillRect l="-44398" t="-25000" r="-277" b="-1518750"/>
                          </a:stretch>
                        </a:blipFill>
                      </a:tcPr>
                    </a:tc>
                    <a:extLst>
                      <a:ext uri="{0D108BD9-81ED-4DB2-BD59-A6C34878D82A}">
                        <a16:rowId xmlns:a16="http://schemas.microsoft.com/office/drawing/2014/main" val="479861538"/>
                      </a:ext>
                    </a:extLst>
                  </a:tr>
                  <a:tr h="293497">
                    <a:tc>
                      <a:txBody>
                        <a:bodyPr/>
                        <a:lstStyle/>
                        <a:p>
                          <a:pPr algn="ctr">
                            <a:lnSpc>
                              <a:spcPct val="107000"/>
                            </a:lnSpc>
                            <a:spcAft>
                              <a:spcPts val="0"/>
                            </a:spcAft>
                          </a:pPr>
                          <a:r>
                            <a:rPr lang="el-GR" sz="1800" b="1">
                              <a:effectLst/>
                              <a:latin typeface="+mn-lt"/>
                              <a:ea typeface="Calibri" panose="020F0502020204030204" pitchFamily="34" charset="0"/>
                              <a:cs typeface="Times New Roman" panose="02020603050405020304" pitchFamily="18" charset="0"/>
                            </a:rPr>
                            <a:t>Διαστάσεις</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D9D9D9"/>
                        </a:solidFill>
                      </a:tcPr>
                    </a:tc>
                    <a:tc>
                      <a:txBody>
                        <a:bodyPr/>
                        <a:lstStyle/>
                        <a:p>
                          <a:endParaRPr lang="el-GR"/>
                        </a:p>
                      </a:txBody>
                      <a:tcPr marL="68580" marR="68580" marT="0" marB="0">
                        <a:lnL w="19050" cap="flat" cmpd="dbl" algn="ctr">
                          <a:solidFill>
                            <a:srgbClr val="000000"/>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blipFill>
                          <a:blip r:embed="rId2"/>
                          <a:stretch>
                            <a:fillRect l="-44398" t="-125000" r="-277" b="-1418750"/>
                          </a:stretch>
                        </a:blipFill>
                      </a:tcPr>
                    </a:tc>
                    <a:extLst>
                      <a:ext uri="{0D108BD9-81ED-4DB2-BD59-A6C34878D82A}">
                        <a16:rowId xmlns:a16="http://schemas.microsoft.com/office/drawing/2014/main" val="482345041"/>
                      </a:ext>
                    </a:extLst>
                  </a:tr>
                  <a:tr h="573278">
                    <a:tc>
                      <a:txBody>
                        <a:bodyPr/>
                        <a:lstStyle/>
                        <a:p>
                          <a:pPr algn="ctr">
                            <a:lnSpc>
                              <a:spcPct val="107000"/>
                            </a:lnSpc>
                            <a:spcAft>
                              <a:spcPts val="0"/>
                            </a:spcAft>
                          </a:pPr>
                          <a:r>
                            <a:rPr lang="el-GR" sz="1800" b="1" dirty="0">
                              <a:effectLst/>
                              <a:latin typeface="+mn-lt"/>
                              <a:ea typeface="Calibri" panose="020F0502020204030204" pitchFamily="34" charset="0"/>
                              <a:cs typeface="Times New Roman" panose="02020603050405020304" pitchFamily="18" charset="0"/>
                            </a:rPr>
                            <a:t>Ισχύς</a:t>
                          </a:r>
                          <a:endParaRPr lang="el-GR"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D9D9D9"/>
                        </a:solidFill>
                      </a:tcPr>
                    </a:tc>
                    <a:tc>
                      <a:txBody>
                        <a:bodyPr/>
                        <a:lstStyle/>
                        <a:p>
                          <a:endParaRPr lang="el-GR"/>
                        </a:p>
                      </a:txBody>
                      <a:tcPr marL="68580" marR="68580" marT="0" marB="0">
                        <a:lnL w="19050" cap="flat" cmpd="dbl" algn="ctr">
                          <a:solidFill>
                            <a:srgbClr val="000000"/>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blipFill>
                          <a:blip r:embed="rId2"/>
                          <a:stretch>
                            <a:fillRect l="-44398" t="-113684" r="-277" b="-616842"/>
                          </a:stretch>
                        </a:blipFill>
                      </a:tcPr>
                    </a:tc>
                    <a:extLst>
                      <a:ext uri="{0D108BD9-81ED-4DB2-BD59-A6C34878D82A}">
                        <a16:rowId xmlns:a16="http://schemas.microsoft.com/office/drawing/2014/main" val="1527378484"/>
                      </a:ext>
                    </a:extLst>
                  </a:tr>
                  <a:tr h="573977">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TM/TC</a:t>
                          </a:r>
                          <a:r>
                            <a:rPr lang="en-US" sz="1800">
                              <a:effectLst/>
                              <a:latin typeface="+mn-lt"/>
                              <a:ea typeface="Calibri" panose="020F0502020204030204" pitchFamily="34" charset="0"/>
                              <a:cs typeface="Times New Roman" panose="02020603050405020304" pitchFamily="18" charset="0"/>
                            </a:rPr>
                            <a:t>10F</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D9D9D9"/>
                        </a:solidFill>
                      </a:tcPr>
                    </a:tc>
                    <a:tc>
                      <a:txBody>
                        <a:bodyPr/>
                        <a:lstStyle/>
                        <a:p>
                          <a:pPr algn="ctr">
                            <a:lnSpc>
                              <a:spcPct val="107000"/>
                            </a:lnSpc>
                            <a:spcAft>
                              <a:spcPts val="0"/>
                            </a:spcAft>
                          </a:pPr>
                          <a:r>
                            <a:rPr lang="el-GR" sz="1800" dirty="0">
                              <a:effectLst/>
                              <a:latin typeface="+mn-lt"/>
                              <a:ea typeface="Calibri" panose="020F0502020204030204" pitchFamily="34" charset="0"/>
                              <a:cs typeface="Times New Roman" panose="02020603050405020304" pitchFamily="18" charset="0"/>
                            </a:rPr>
                            <a:t>Συμβατό με τις περισσότερες διαστημικές αποστολές</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4175273924"/>
                      </a:ext>
                    </a:extLst>
                  </a:tr>
                  <a:tr h="573977">
                    <a:tc>
                      <a:txBody>
                        <a:bodyPr/>
                        <a:lstStyle/>
                        <a:p>
                          <a:pPr algn="ctr">
                            <a:lnSpc>
                              <a:spcPct val="107000"/>
                            </a:lnSpc>
                            <a:spcAft>
                              <a:spcPts val="0"/>
                            </a:spcAft>
                          </a:pPr>
                          <a:r>
                            <a:rPr lang="el-GR" sz="1800" b="1">
                              <a:effectLst/>
                              <a:latin typeface="+mn-lt"/>
                              <a:ea typeface="Calibri" panose="020F0502020204030204" pitchFamily="34" charset="0"/>
                              <a:cs typeface="Times New Roman" panose="02020603050405020304" pitchFamily="18" charset="0"/>
                            </a:rPr>
                            <a:t>Αισθητήρες</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D9D9D9"/>
                        </a:solidFill>
                      </a:tcPr>
                    </a:tc>
                    <a:tc>
                      <a:txBody>
                        <a:bodyPr/>
                        <a:lstStyle/>
                        <a:p>
                          <a:pPr algn="ctr">
                            <a:lnSpc>
                              <a:spcPct val="107000"/>
                            </a:lnSpc>
                            <a:spcAft>
                              <a:spcPts val="0"/>
                            </a:spcAft>
                          </a:pPr>
                          <a:r>
                            <a:rPr lang="el-GR" sz="1800" dirty="0">
                              <a:effectLst/>
                              <a:latin typeface="+mn-lt"/>
                              <a:ea typeface="Calibri" panose="020F0502020204030204" pitchFamily="34" charset="0"/>
                              <a:cs typeface="Times New Roman" panose="02020603050405020304" pitchFamily="18" charset="0"/>
                            </a:rPr>
                            <a:t>Σφάλμα μέτρησης &lt;1 %</a:t>
                          </a:r>
                          <a:r>
                            <a:rPr lang="el-GR" sz="1800" dirty="0">
                              <a:effectLst/>
                              <a:latin typeface="+mn-lt"/>
                              <a:ea typeface="Times New Roman" panose="02020603050405020304" pitchFamily="18" charset="0"/>
                              <a:cs typeface="Times New Roman" panose="02020603050405020304" pitchFamily="18" charset="0"/>
                            </a:rPr>
                            <a:t>, Μέτρηση θερμοκρασίας</a:t>
                          </a:r>
                          <a:endParaRPr lang="el-GR" sz="1800" dirty="0">
                            <a:effectLst/>
                            <a:latin typeface="+mn-lt"/>
                            <a:ea typeface="Calibri" panose="020F0502020204030204" pitchFamily="34" charset="0"/>
                            <a:cs typeface="Times New Roman" panose="02020603050405020304" pitchFamily="18"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518356918"/>
                      </a:ext>
                    </a:extLst>
                  </a:tr>
                  <a:tr h="573977">
                    <a:tc>
                      <a:txBody>
                        <a:bodyPr/>
                        <a:lstStyle/>
                        <a:p>
                          <a:pPr algn="ctr">
                            <a:lnSpc>
                              <a:spcPct val="107000"/>
                            </a:lnSpc>
                            <a:spcAft>
                              <a:spcPts val="0"/>
                            </a:spcAft>
                          </a:pPr>
                          <a:r>
                            <a:rPr lang="el-GR" sz="1800" b="1">
                              <a:effectLst/>
                              <a:latin typeface="+mn-lt"/>
                              <a:ea typeface="Calibri" panose="020F0502020204030204" pitchFamily="34" charset="0"/>
                              <a:cs typeface="Times New Roman" panose="02020603050405020304" pitchFamily="18" charset="0"/>
                            </a:rPr>
                            <a:t>Λειτουργία(1)</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D9D9D9"/>
                        </a:solidFill>
                      </a:tcPr>
                    </a:tc>
                    <a:tc>
                      <a:txBody>
                        <a:bodyPr/>
                        <a:lstStyle/>
                        <a:p>
                          <a:pPr algn="ctr">
                            <a:lnSpc>
                              <a:spcPct val="107000"/>
                            </a:lnSpc>
                            <a:spcAft>
                              <a:spcPts val="0"/>
                            </a:spcAft>
                          </a:pPr>
                          <a:r>
                            <a:rPr lang="el-GR" sz="1800" dirty="0">
                              <a:effectLst/>
                              <a:latin typeface="+mn-lt"/>
                              <a:ea typeface="Calibri" panose="020F0502020204030204" pitchFamily="34" charset="0"/>
                              <a:cs typeface="Times New Roman" panose="02020603050405020304" pitchFamily="18" charset="0"/>
                            </a:rPr>
                            <a:t>Μικροεπεξεργαστής, Μνήμη, Αποθηκευτικός χώρος</a:t>
                          </a:r>
                        </a:p>
                      </a:txBody>
                      <a:tcPr marL="68580" marR="68580" marT="0" marB="0">
                        <a:lnL w="19050" cap="flat" cmpd="dbl" algn="ctr">
                          <a:solidFill>
                            <a:srgbClr val="000000"/>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53729262"/>
                      </a:ext>
                    </a:extLst>
                  </a:tr>
                  <a:tr h="573977">
                    <a:tc>
                      <a:txBody>
                        <a:bodyPr/>
                        <a:lstStyle/>
                        <a:p>
                          <a:pPr algn="ctr">
                            <a:lnSpc>
                              <a:spcPct val="107000"/>
                            </a:lnSpc>
                            <a:spcAft>
                              <a:spcPts val="0"/>
                            </a:spcAft>
                          </a:pPr>
                          <a:r>
                            <a:rPr lang="el-GR" sz="1800" b="1">
                              <a:effectLst/>
                              <a:latin typeface="+mn-lt"/>
                              <a:ea typeface="Calibri" panose="020F0502020204030204" pitchFamily="34" charset="0"/>
                              <a:cs typeface="Times New Roman" panose="02020603050405020304" pitchFamily="18" charset="0"/>
                            </a:rPr>
                            <a:t>Λειτουργία(2)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US" sz="1800" dirty="0">
                              <a:effectLst/>
                              <a:latin typeface="+mn-lt"/>
                              <a:ea typeface="Calibri" panose="020F0502020204030204" pitchFamily="34" charset="0"/>
                              <a:cs typeface="Times New Roman" panose="02020603050405020304" pitchFamily="18" charset="0"/>
                            </a:rPr>
                            <a:t>Monitoring / Downloading </a:t>
                          </a:r>
                          <a:r>
                            <a:rPr lang="el-GR" sz="1800" dirty="0">
                              <a:effectLst/>
                              <a:latin typeface="+mn-lt"/>
                              <a:ea typeface="Calibri" panose="020F0502020204030204" pitchFamily="34" charset="0"/>
                              <a:cs typeface="Times New Roman" panose="02020603050405020304" pitchFamily="18" charset="0"/>
                            </a:rPr>
                            <a:t>μέσω</a:t>
                          </a:r>
                          <a:r>
                            <a:rPr lang="en-US" sz="1800" dirty="0">
                              <a:effectLst/>
                              <a:latin typeface="+mn-lt"/>
                              <a:ea typeface="Calibri" panose="020F0502020204030204" pitchFamily="34" charset="0"/>
                              <a:cs typeface="Times New Roman" panose="02020603050405020304" pitchFamily="18" charset="0"/>
                            </a:rPr>
                            <a:t> Host Spacecraft</a:t>
                          </a:r>
                          <a:endParaRPr lang="el-GR" sz="1800" dirty="0">
                            <a:effectLst/>
                            <a:latin typeface="+mn-lt"/>
                            <a:ea typeface="Calibri" panose="020F0502020204030204" pitchFamily="34" charset="0"/>
                            <a:cs typeface="Times New Roman" panose="02020603050405020304" pitchFamily="18"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4023978102"/>
                      </a:ext>
                    </a:extLst>
                  </a:tr>
                  <a:tr h="293497">
                    <a:tc>
                      <a:txBody>
                        <a:bodyPr/>
                        <a:lstStyle/>
                        <a:p>
                          <a:pPr algn="ctr">
                            <a:lnSpc>
                              <a:spcPct val="107000"/>
                            </a:lnSpc>
                            <a:spcAft>
                              <a:spcPts val="0"/>
                            </a:spcAft>
                          </a:pPr>
                          <a:r>
                            <a:rPr lang="el-GR" sz="1800" b="1">
                              <a:effectLst/>
                              <a:latin typeface="+mn-lt"/>
                              <a:ea typeface="Calibri" panose="020F0502020204030204" pitchFamily="34" charset="0"/>
                              <a:cs typeface="Times New Roman" panose="02020603050405020304" pitchFamily="18" charset="0"/>
                            </a:rPr>
                            <a:t>Περιβάλλον</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D9D9D9"/>
                        </a:solidFill>
                      </a:tcPr>
                    </a:tc>
                    <a:tc>
                      <a:txBody>
                        <a:bodyPr/>
                        <a:lstStyle/>
                        <a:p>
                          <a:endParaRPr lang="el-GR"/>
                        </a:p>
                      </a:txBody>
                      <a:tcPr marL="68580" marR="68580" marT="0" marB="0">
                        <a:lnL w="19050" cap="flat" cmpd="dbl" algn="ctr">
                          <a:solidFill>
                            <a:srgbClr val="000000"/>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blipFill>
                          <a:blip r:embed="rId2"/>
                          <a:stretch>
                            <a:fillRect l="-44398" t="-1208333" r="-277" b="-335417"/>
                          </a:stretch>
                        </a:blipFill>
                      </a:tcPr>
                    </a:tc>
                    <a:extLst>
                      <a:ext uri="{0D108BD9-81ED-4DB2-BD59-A6C34878D82A}">
                        <a16:rowId xmlns:a16="http://schemas.microsoft.com/office/drawing/2014/main" val="2841606894"/>
                      </a:ext>
                    </a:extLst>
                  </a:tr>
                  <a:tr h="280480">
                    <a:tc>
                      <a:txBody>
                        <a:bodyPr/>
                        <a:lstStyle/>
                        <a:p>
                          <a:pPr algn="ctr">
                            <a:lnSpc>
                              <a:spcPct val="107000"/>
                            </a:lnSpc>
                            <a:spcAft>
                              <a:spcPts val="0"/>
                            </a:spcAft>
                          </a:pPr>
                          <a:r>
                            <a:rPr lang="el-GR" sz="1800" b="1">
                              <a:effectLst/>
                              <a:latin typeface="+mn-lt"/>
                              <a:ea typeface="Calibri" panose="020F0502020204030204" pitchFamily="34" charset="0"/>
                              <a:cs typeface="Times New Roman" panose="02020603050405020304" pitchFamily="18" charset="0"/>
                            </a:rPr>
                            <a:t>Χρόνος ζωής</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D9D9D9"/>
                        </a:solidFill>
                      </a:tcPr>
                    </a:tc>
                    <a:tc>
                      <a:txBody>
                        <a:bodyPr/>
                        <a:lstStyle/>
                        <a:p>
                          <a:pPr algn="ctr">
                            <a:lnSpc>
                              <a:spcPct val="107000"/>
                            </a:lnSpc>
                            <a:spcAft>
                              <a:spcPts val="0"/>
                            </a:spcAft>
                          </a:pPr>
                          <a:r>
                            <a:rPr lang="el-GR" sz="1800" dirty="0">
                              <a:effectLst/>
                              <a:latin typeface="+mn-lt"/>
                              <a:ea typeface="Helvetica Neue" panose="02000503000000020004" pitchFamily="50"/>
                              <a:cs typeface="Times New Roman" panose="02020603050405020304" pitchFamily="18" charset="0"/>
                            </a:rPr>
                            <a:t>10 χρόνια σε τροχιά και 3 χρόνια στο έδαφος</a:t>
                          </a:r>
                          <a:endParaRPr lang="el-GR" sz="1800" dirty="0">
                            <a:effectLst/>
                            <a:latin typeface="+mn-lt"/>
                            <a:ea typeface="Calibri" panose="020F0502020204030204" pitchFamily="34" charset="0"/>
                            <a:cs typeface="Times New Roman" panose="02020603050405020304" pitchFamily="18"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304615573"/>
                      </a:ext>
                    </a:extLst>
                  </a:tr>
                  <a:tr h="28048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Reliability</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D9D9D9"/>
                        </a:solidFill>
                      </a:tcPr>
                    </a:tc>
                    <a:tc>
                      <a:txBody>
                        <a:bodyPr/>
                        <a:lstStyle/>
                        <a:p>
                          <a:pPr algn="ctr">
                            <a:lnSpc>
                              <a:spcPct val="107000"/>
                            </a:lnSpc>
                            <a:spcAft>
                              <a:spcPts val="0"/>
                            </a:spcAft>
                          </a:pPr>
                          <a:r>
                            <a:rPr lang="el-GR" sz="1800" dirty="0">
                              <a:effectLst/>
                              <a:latin typeface="+mn-lt"/>
                              <a:ea typeface="Helvetica Neue" panose="02000503000000020004" pitchFamily="50"/>
                              <a:cs typeface="Times New Roman" panose="02020603050405020304" pitchFamily="18" charset="0"/>
                            </a:rPr>
                            <a:t>0.85</a:t>
                          </a:r>
                          <a:endParaRPr lang="el-GR" sz="1800" dirty="0">
                            <a:effectLst/>
                            <a:latin typeface="+mn-lt"/>
                            <a:ea typeface="Calibri" panose="020F0502020204030204" pitchFamily="34" charset="0"/>
                            <a:cs typeface="Times New Roman" panose="02020603050405020304" pitchFamily="18"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369832746"/>
                      </a:ext>
                    </a:extLst>
                  </a:tr>
                  <a:tr h="280480">
                    <a:tc>
                      <a:txBody>
                        <a:bodyPr/>
                        <a:lstStyle/>
                        <a:p>
                          <a:pPr algn="ctr">
                            <a:lnSpc>
                              <a:spcPct val="107000"/>
                            </a:lnSpc>
                            <a:spcAft>
                              <a:spcPts val="0"/>
                            </a:spcAft>
                          </a:pPr>
                          <a:r>
                            <a:rPr lang="el-GR" sz="1800" b="1">
                              <a:effectLst/>
                              <a:latin typeface="+mn-lt"/>
                              <a:ea typeface="Calibri" panose="020F0502020204030204" pitchFamily="34" charset="0"/>
                              <a:cs typeface="Times New Roman" panose="02020603050405020304" pitchFamily="18" charset="0"/>
                            </a:rPr>
                            <a:t>Σχεδιασμός</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D9D9D9"/>
                        </a:solidFill>
                      </a:tcPr>
                    </a:tc>
                    <a:tc>
                      <a:txBody>
                        <a:bodyPr/>
                        <a:lstStyle/>
                        <a:p>
                          <a:pPr algn="ctr">
                            <a:lnSpc>
                              <a:spcPct val="107000"/>
                            </a:lnSpc>
                            <a:spcAft>
                              <a:spcPts val="0"/>
                            </a:spcAft>
                          </a:pPr>
                          <a:r>
                            <a:rPr lang="el-GR" sz="1800" dirty="0">
                              <a:effectLst/>
                              <a:latin typeface="+mn-lt"/>
                              <a:ea typeface="Helvetica Neue" panose="02000503000000020004" pitchFamily="50"/>
                              <a:cs typeface="Times New Roman" panose="02020603050405020304" pitchFamily="18" charset="0"/>
                            </a:rPr>
                            <a:t>Ευελιξία επιλογών για τη κάθε αποστολή</a:t>
                          </a:r>
                          <a:endParaRPr lang="el-GR" sz="1800" dirty="0">
                            <a:effectLst/>
                            <a:latin typeface="+mn-lt"/>
                            <a:ea typeface="Calibri" panose="020F0502020204030204" pitchFamily="34" charset="0"/>
                            <a:cs typeface="Times New Roman" panose="02020603050405020304" pitchFamily="18" charset="0"/>
                          </a:endParaRPr>
                        </a:p>
                      </a:txBody>
                      <a:tcPr marL="68580" marR="68580" marT="0" marB="0">
                        <a:lnL w="19050" cap="flat" cmpd="dbl" algn="ctr">
                          <a:solidFill>
                            <a:srgbClr val="000000"/>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897949116"/>
                      </a:ext>
                    </a:extLst>
                  </a:tr>
                </a:tbl>
              </a:graphicData>
            </a:graphic>
          </p:graphicFrame>
        </mc:Fallback>
      </mc:AlternateContent>
      <p:pic>
        <p:nvPicPr>
          <p:cNvPr id="16" name="Εικόνα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561323"/>
            <a:ext cx="2474902" cy="1971472"/>
          </a:xfrm>
          <a:prstGeom prst="rect">
            <a:avLst/>
          </a:prstGeom>
        </p:spPr>
      </p:pic>
      <p:sp>
        <p:nvSpPr>
          <p:cNvPr id="17" name="Βέλος: Δεξιό 16"/>
          <p:cNvSpPr/>
          <p:nvPr/>
        </p:nvSpPr>
        <p:spPr>
          <a:xfrm>
            <a:off x="3500956" y="3241811"/>
            <a:ext cx="1314450" cy="6104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l-GR"/>
          </a:p>
        </p:txBody>
      </p:sp>
    </p:spTree>
    <p:extLst>
      <p:ext uri="{BB962C8B-B14F-4D97-AF65-F5344CB8AC3E}">
        <p14:creationId xmlns:p14="http://schemas.microsoft.com/office/powerpoint/2010/main" val="288411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 </a:t>
            </a:r>
            <a:r>
              <a:rPr lang="en-US" dirty="0"/>
              <a:t>SREM – </a:t>
            </a:r>
            <a:r>
              <a:rPr lang="el-GR" dirty="0"/>
              <a:t>Κανάλια </a:t>
            </a:r>
          </a:p>
        </p:txBody>
      </p:sp>
      <mc:AlternateContent xmlns:mc="http://schemas.openxmlformats.org/markup-compatibility/2006" xmlns:a14="http://schemas.microsoft.com/office/drawing/2010/main">
        <mc:Choice Requires="a14">
          <p:graphicFrame>
            <p:nvGraphicFramePr>
              <p:cNvPr id="6" name="Θέση περιεχομένου 5"/>
              <p:cNvGraphicFramePr>
                <a:graphicFrameLocks noGrp="1"/>
              </p:cNvGraphicFramePr>
              <p:nvPr>
                <p:ph idx="1"/>
                <p:extLst>
                  <p:ext uri="{D42A27DB-BD31-4B8C-83A1-F6EECF244321}">
                    <p14:modId xmlns:p14="http://schemas.microsoft.com/office/powerpoint/2010/main" val="721916750"/>
                  </p:ext>
                </p:extLst>
              </p:nvPr>
            </p:nvGraphicFramePr>
            <p:xfrm>
              <a:off x="1090612" y="1502560"/>
              <a:ext cx="10003156" cy="4695952"/>
            </p:xfrm>
            <a:graphic>
              <a:graphicData uri="http://schemas.openxmlformats.org/drawingml/2006/table">
                <a:tbl>
                  <a:tblPr firstRow="1" firstCol="1" bandRow="1"/>
                  <a:tblGrid>
                    <a:gridCol w="534243">
                      <a:extLst>
                        <a:ext uri="{9D8B030D-6E8A-4147-A177-3AD203B41FA5}">
                          <a16:colId xmlns:a16="http://schemas.microsoft.com/office/drawing/2014/main" val="2557004275"/>
                        </a:ext>
                      </a:extLst>
                    </a:gridCol>
                    <a:gridCol w="1910947">
                      <a:extLst>
                        <a:ext uri="{9D8B030D-6E8A-4147-A177-3AD203B41FA5}">
                          <a16:colId xmlns:a16="http://schemas.microsoft.com/office/drawing/2014/main" val="2866905625"/>
                        </a:ext>
                      </a:extLst>
                    </a:gridCol>
                    <a:gridCol w="2198615">
                      <a:extLst>
                        <a:ext uri="{9D8B030D-6E8A-4147-A177-3AD203B41FA5}">
                          <a16:colId xmlns:a16="http://schemas.microsoft.com/office/drawing/2014/main" val="1907679868"/>
                        </a:ext>
                      </a:extLst>
                    </a:gridCol>
                    <a:gridCol w="2567267">
                      <a:extLst>
                        <a:ext uri="{9D8B030D-6E8A-4147-A177-3AD203B41FA5}">
                          <a16:colId xmlns:a16="http://schemas.microsoft.com/office/drawing/2014/main" val="864072604"/>
                        </a:ext>
                      </a:extLst>
                    </a:gridCol>
                    <a:gridCol w="2792084">
                      <a:extLst>
                        <a:ext uri="{9D8B030D-6E8A-4147-A177-3AD203B41FA5}">
                          <a16:colId xmlns:a16="http://schemas.microsoft.com/office/drawing/2014/main" val="1353677440"/>
                        </a:ext>
                      </a:extLst>
                    </a:gridCol>
                  </a:tblGrid>
                  <a:tr h="0">
                    <a:tc>
                      <a:txBody>
                        <a:bodyPr/>
                        <a:lstStyle/>
                        <a:p>
                          <a:pPr algn="ctr">
                            <a:lnSpc>
                              <a:spcPct val="107000"/>
                            </a:lnSpc>
                            <a:spcAft>
                              <a:spcPts val="0"/>
                            </a:spcAft>
                          </a:pPr>
                          <a:r>
                            <a:rPr lang="el-GR" sz="1800" b="1">
                              <a:effectLst/>
                              <a:latin typeface="+mn-lt"/>
                              <a:ea typeface="Calibri" panose="020F0502020204030204" pitchFamily="34" charset="0"/>
                              <a:cs typeface="Times New Roman" panose="02020603050405020304" pitchFamily="18" charset="0"/>
                            </a:rPr>
                            <a:t>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999999"/>
                          </a:solidFill>
                          <a:prstDash val="solid"/>
                          <a:round/>
                          <a:headEnd type="none" w="med" len="med"/>
                          <a:tailEnd type="none" w="med" len="med"/>
                        </a:lnR>
                        <a:lnT>
                          <a:noFill/>
                        </a:lnT>
                        <a:lnB w="19050" cap="flat" cmpd="dbl" algn="ctr">
                          <a:solidFill>
                            <a:srgbClr val="000000"/>
                          </a:solidFill>
                          <a:prstDash val="solid"/>
                          <a:round/>
                          <a:headEnd type="none" w="med" len="med"/>
                          <a:tailEnd type="none" w="med" len="med"/>
                        </a:lnB>
                      </a:tcPr>
                    </a:tc>
                    <a:tc>
                      <a:txBody>
                        <a:bodyPr/>
                        <a:lstStyle/>
                        <a:p>
                          <a:pPr algn="ctr">
                            <a:lnSpc>
                              <a:spcPct val="107000"/>
                            </a:lnSpc>
                            <a:spcAft>
                              <a:spcPts val="0"/>
                            </a:spcAft>
                          </a:pPr>
                          <a:r>
                            <a:rPr lang="el-GR" sz="1800" b="1">
                              <a:effectLst/>
                              <a:latin typeface="+mn-lt"/>
                              <a:ea typeface="Calibri" panose="020F0502020204030204" pitchFamily="34" charset="0"/>
                              <a:cs typeface="Times New Roman" panose="02020603050405020304" pitchFamily="18" charset="0"/>
                            </a:rPr>
                            <a:t>Όνομα</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LOGIC</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Proton Energy [MeV]</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Electron Energy [MeV]</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00204507"/>
                      </a:ext>
                    </a:extLst>
                  </a:tr>
                  <a:tr h="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1</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TC1</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D1</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dirty="0">
                              <a:effectLst/>
                              <a:latin typeface="+mn-lt"/>
                              <a:ea typeface="Calibri" panose="020F0502020204030204" pitchFamily="34" charset="0"/>
                              <a:cs typeface="Times New Roman" panose="02020603050405020304" pitchFamily="18" charset="0"/>
                            </a:rPr>
                            <a:t>27 – ∞</a:t>
                          </a:r>
                          <a:endParaRPr lang="el-GR"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2.00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118490306"/>
                      </a:ext>
                    </a:extLst>
                  </a:tr>
                  <a:tr h="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S12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D1</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26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2.08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4070886310"/>
                      </a:ext>
                    </a:extLst>
                  </a:tr>
                  <a:tr h="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3</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S13</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D1</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27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2.23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387745999"/>
                      </a:ext>
                    </a:extLst>
                  </a:tr>
                  <a:tr h="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4</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S14</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D1</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24 – 542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3.20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854937035"/>
                      </a:ext>
                    </a:extLst>
                  </a:tr>
                  <a:tr h="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5</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S15</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D1</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23 – 434</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8.18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904220"/>
                      </a:ext>
                    </a:extLst>
                  </a:tr>
                  <a:tr h="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6</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TC2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dirty="0">
                              <a:effectLst/>
                              <a:latin typeface="+mn-lt"/>
                              <a:ea typeface="Calibri" panose="020F0502020204030204" pitchFamily="34" charset="0"/>
                              <a:cs typeface="Times New Roman" panose="02020603050405020304" pitchFamily="18" charset="0"/>
                            </a:rPr>
                            <a:t>49 – ∞</a:t>
                          </a:r>
                          <a:endParaRPr lang="el-GR"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2.80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996624330"/>
                      </a:ext>
                    </a:extLst>
                  </a:tr>
                  <a:tr h="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7</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S25</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48 – 270</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l-GR" sz="1800">
                              <a:effectLst/>
                              <a:latin typeface="+mn-lt"/>
                              <a:ea typeface="Calibri" panose="020F0502020204030204" pitchFamily="34" charset="0"/>
                              <a:cs typeface="Times New Roman" panose="02020603050405020304" pitchFamily="18" charset="0"/>
                            </a:rPr>
                            <a:t>-</a:t>
                          </a: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4640861"/>
                      </a:ext>
                    </a:extLst>
                  </a:tr>
                  <a:tr h="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8</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C1</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D1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a:effectLst/>
                              <a:latin typeface="+mn-lt"/>
                              <a:ea typeface="Times New Roman" panose="02020603050405020304" pitchFamily="18" charset="0"/>
                              <a:cs typeface="Times New Roman" panose="02020603050405020304" pitchFamily="18" charset="0"/>
                            </a:rPr>
                            <a:t> D2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43 – 86</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800">
                              <a:effectLst/>
                              <a:latin typeface="+mn-lt"/>
                              <a:ea typeface="Calibri" panose="020F0502020204030204" pitchFamily="34" charset="0"/>
                              <a:cs typeface="Times New Roman" panose="02020603050405020304" pitchFamily="18" charset="0"/>
                            </a:rPr>
                            <a:t>-</a:t>
                          </a: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046717412"/>
                      </a:ext>
                    </a:extLst>
                  </a:tr>
                  <a:tr h="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9</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C2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D1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a:effectLst/>
                              <a:latin typeface="+mn-lt"/>
                              <a:ea typeface="Times New Roman" panose="02020603050405020304" pitchFamily="18" charset="0"/>
                              <a:cs typeface="Times New Roman" panose="02020603050405020304" pitchFamily="18" charset="0"/>
                            </a:rPr>
                            <a:t> D2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52 – 278</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800">
                              <a:effectLst/>
                              <a:latin typeface="+mn-lt"/>
                              <a:ea typeface="Calibri" panose="020F0502020204030204" pitchFamily="34" charset="0"/>
                              <a:cs typeface="Times New Roman" panose="02020603050405020304" pitchFamily="18" charset="0"/>
                            </a:rPr>
                            <a:t>-</a:t>
                          </a: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955580803"/>
                      </a:ext>
                    </a:extLst>
                  </a:tr>
                  <a:tr h="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10</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C3</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D1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a:effectLst/>
                              <a:latin typeface="+mn-lt"/>
                              <a:ea typeface="Times New Roman" panose="02020603050405020304" pitchFamily="18" charset="0"/>
                              <a:cs typeface="Times New Roman" panose="02020603050405020304" pitchFamily="18" charset="0"/>
                            </a:rPr>
                            <a:t> D2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76 – 450</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800">
                              <a:effectLst/>
                              <a:latin typeface="+mn-lt"/>
                              <a:ea typeface="Calibri" panose="020F0502020204030204" pitchFamily="34" charset="0"/>
                              <a:cs typeface="Times New Roman" panose="02020603050405020304" pitchFamily="18" charset="0"/>
                            </a:rPr>
                            <a:t>-</a:t>
                          </a: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086450098"/>
                      </a:ext>
                    </a:extLst>
                  </a:tr>
                  <a:tr h="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11</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C4</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D1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a:effectLst/>
                              <a:latin typeface="+mn-lt"/>
                              <a:ea typeface="Times New Roman" panose="02020603050405020304" pitchFamily="18" charset="0"/>
                              <a:cs typeface="Times New Roman" panose="02020603050405020304" pitchFamily="18" charset="0"/>
                            </a:rPr>
                            <a:t> D2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164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8.10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2162141"/>
                      </a:ext>
                    </a:extLst>
                  </a:tr>
                  <a:tr h="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12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TC3</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D3</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12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0.80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142406786"/>
                      </a:ext>
                    </a:extLst>
                  </a:tr>
                  <a:tr h="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13</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S32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D3</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12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0.75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228062875"/>
                      </a:ext>
                    </a:extLst>
                  </a:tr>
                  <a:tr h="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14</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S33</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D3</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12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1.05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925004301"/>
                      </a:ext>
                    </a:extLst>
                  </a:tr>
                  <a:tr h="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15</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S34</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D3</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12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dirty="0">
                              <a:effectLst/>
                              <a:latin typeface="+mn-lt"/>
                              <a:ea typeface="Calibri" panose="020F0502020204030204" pitchFamily="34" charset="0"/>
                              <a:cs typeface="Times New Roman" panose="02020603050405020304" pitchFamily="18" charset="0"/>
                            </a:rPr>
                            <a:t>2.08 – ∞</a:t>
                          </a:r>
                          <a:endParaRPr lang="el-GR"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97793508"/>
                      </a:ext>
                    </a:extLst>
                  </a:tr>
                </a:tbl>
              </a:graphicData>
            </a:graphic>
          </p:graphicFrame>
        </mc:Choice>
        <mc:Fallback xmlns="">
          <p:graphicFrame>
            <p:nvGraphicFramePr>
              <p:cNvPr id="6" name="Θέση περιεχομένου 5"/>
              <p:cNvGraphicFramePr>
                <a:graphicFrameLocks noGrp="1"/>
              </p:cNvGraphicFramePr>
              <p:nvPr>
                <p:ph idx="1"/>
                <p:extLst>
                  <p:ext uri="{D42A27DB-BD31-4B8C-83A1-F6EECF244321}">
                    <p14:modId xmlns:p14="http://schemas.microsoft.com/office/powerpoint/2010/main" val="721916750"/>
                  </p:ext>
                </p:extLst>
              </p:nvPr>
            </p:nvGraphicFramePr>
            <p:xfrm>
              <a:off x="1090612" y="1502560"/>
              <a:ext cx="10003156" cy="4487680"/>
            </p:xfrm>
            <a:graphic>
              <a:graphicData uri="http://schemas.openxmlformats.org/drawingml/2006/table">
                <a:tbl>
                  <a:tblPr firstRow="1" firstCol="1" bandRow="1"/>
                  <a:tblGrid>
                    <a:gridCol w="534243">
                      <a:extLst>
                        <a:ext uri="{9D8B030D-6E8A-4147-A177-3AD203B41FA5}">
                          <a16:colId xmlns:a16="http://schemas.microsoft.com/office/drawing/2014/main" val="2557004275"/>
                        </a:ext>
                      </a:extLst>
                    </a:gridCol>
                    <a:gridCol w="1910947">
                      <a:extLst>
                        <a:ext uri="{9D8B030D-6E8A-4147-A177-3AD203B41FA5}">
                          <a16:colId xmlns:a16="http://schemas.microsoft.com/office/drawing/2014/main" val="2866905625"/>
                        </a:ext>
                      </a:extLst>
                    </a:gridCol>
                    <a:gridCol w="2198615">
                      <a:extLst>
                        <a:ext uri="{9D8B030D-6E8A-4147-A177-3AD203B41FA5}">
                          <a16:colId xmlns:a16="http://schemas.microsoft.com/office/drawing/2014/main" val="1907679868"/>
                        </a:ext>
                      </a:extLst>
                    </a:gridCol>
                    <a:gridCol w="2567267">
                      <a:extLst>
                        <a:ext uri="{9D8B030D-6E8A-4147-A177-3AD203B41FA5}">
                          <a16:colId xmlns:a16="http://schemas.microsoft.com/office/drawing/2014/main" val="864072604"/>
                        </a:ext>
                      </a:extLst>
                    </a:gridCol>
                    <a:gridCol w="2792084">
                      <a:extLst>
                        <a:ext uri="{9D8B030D-6E8A-4147-A177-3AD203B41FA5}">
                          <a16:colId xmlns:a16="http://schemas.microsoft.com/office/drawing/2014/main" val="1353677440"/>
                        </a:ext>
                      </a:extLst>
                    </a:gridCol>
                  </a:tblGrid>
                  <a:tr h="280480">
                    <a:tc>
                      <a:txBody>
                        <a:bodyPr/>
                        <a:lstStyle/>
                        <a:p>
                          <a:pPr algn="ctr">
                            <a:lnSpc>
                              <a:spcPct val="107000"/>
                            </a:lnSpc>
                            <a:spcAft>
                              <a:spcPts val="0"/>
                            </a:spcAft>
                          </a:pPr>
                          <a:r>
                            <a:rPr lang="el-GR" sz="1800" b="1">
                              <a:effectLst/>
                              <a:latin typeface="+mn-lt"/>
                              <a:ea typeface="Calibri" panose="020F0502020204030204" pitchFamily="34" charset="0"/>
                              <a:cs typeface="Times New Roman" panose="02020603050405020304" pitchFamily="18" charset="0"/>
                            </a:rPr>
                            <a:t>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999999"/>
                          </a:solidFill>
                          <a:prstDash val="solid"/>
                          <a:round/>
                          <a:headEnd type="none" w="med" len="med"/>
                          <a:tailEnd type="none" w="med" len="med"/>
                        </a:lnR>
                        <a:lnT>
                          <a:noFill/>
                        </a:lnT>
                        <a:lnB w="19050" cap="flat" cmpd="dbl" algn="ctr">
                          <a:solidFill>
                            <a:srgbClr val="000000"/>
                          </a:solidFill>
                          <a:prstDash val="solid"/>
                          <a:round/>
                          <a:headEnd type="none" w="med" len="med"/>
                          <a:tailEnd type="none" w="med" len="med"/>
                        </a:lnB>
                      </a:tcPr>
                    </a:tc>
                    <a:tc>
                      <a:txBody>
                        <a:bodyPr/>
                        <a:lstStyle/>
                        <a:p>
                          <a:pPr algn="ctr">
                            <a:lnSpc>
                              <a:spcPct val="107000"/>
                            </a:lnSpc>
                            <a:spcAft>
                              <a:spcPts val="0"/>
                            </a:spcAft>
                          </a:pPr>
                          <a:r>
                            <a:rPr lang="el-GR" sz="1800" b="1">
                              <a:effectLst/>
                              <a:latin typeface="+mn-lt"/>
                              <a:ea typeface="Calibri" panose="020F0502020204030204" pitchFamily="34" charset="0"/>
                              <a:cs typeface="Times New Roman" panose="02020603050405020304" pitchFamily="18" charset="0"/>
                            </a:rPr>
                            <a:t>Όνομα</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LOGIC</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Proton Energy [MeV]</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Electron Energy [MeV]</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00204507"/>
                      </a:ext>
                    </a:extLst>
                  </a:tr>
                  <a:tr h="28048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1</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TC1</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D1</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27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2.00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118490306"/>
                      </a:ext>
                    </a:extLst>
                  </a:tr>
                  <a:tr h="28048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S12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D1</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26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2.08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4070886310"/>
                      </a:ext>
                    </a:extLst>
                  </a:tr>
                  <a:tr h="28048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3</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S13</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D1</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27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2.23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387745999"/>
                      </a:ext>
                    </a:extLst>
                  </a:tr>
                  <a:tr h="28048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4</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S14</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D1</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24 – 542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3.20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854937035"/>
                      </a:ext>
                    </a:extLst>
                  </a:tr>
                  <a:tr h="28048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5</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S15</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D1</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23 – 434</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8.18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904220"/>
                      </a:ext>
                    </a:extLst>
                  </a:tr>
                  <a:tr h="28048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6</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TC2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dirty="0">
                              <a:effectLst/>
                              <a:latin typeface="+mn-lt"/>
                              <a:ea typeface="Calibri" panose="020F0502020204030204" pitchFamily="34" charset="0"/>
                              <a:cs typeface="Times New Roman" panose="02020603050405020304" pitchFamily="18" charset="0"/>
                            </a:rPr>
                            <a:t>49 – ∞</a:t>
                          </a:r>
                          <a:endParaRPr lang="el-GR"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2.80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996624330"/>
                      </a:ext>
                    </a:extLst>
                  </a:tr>
                  <a:tr h="28048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7</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S25</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48 – 270</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l-GR" sz="1800">
                              <a:effectLst/>
                              <a:latin typeface="+mn-lt"/>
                              <a:ea typeface="Calibri" panose="020F0502020204030204" pitchFamily="34" charset="0"/>
                              <a:cs typeface="Times New Roman" panose="02020603050405020304" pitchFamily="18" charset="0"/>
                            </a:rPr>
                            <a:t>-</a:t>
                          </a: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4640861"/>
                      </a:ext>
                    </a:extLst>
                  </a:tr>
                  <a:tr h="28048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8</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C1</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endParaRPr lang="el-G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blipFill>
                          <a:blip r:embed="rId2"/>
                          <a:stretch>
                            <a:fillRect l="-111357" t="-828261" r="-244598" b="-750000"/>
                          </a:stretch>
                        </a:blipFill>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43 – 86</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800">
                              <a:effectLst/>
                              <a:latin typeface="+mn-lt"/>
                              <a:ea typeface="Calibri" panose="020F0502020204030204" pitchFamily="34" charset="0"/>
                              <a:cs typeface="Times New Roman" panose="02020603050405020304" pitchFamily="18" charset="0"/>
                            </a:rPr>
                            <a:t>-</a:t>
                          </a: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046717412"/>
                      </a:ext>
                    </a:extLst>
                  </a:tr>
                  <a:tr h="28048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9</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C2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endParaRPr lang="el-G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blipFill>
                          <a:blip r:embed="rId2"/>
                          <a:stretch>
                            <a:fillRect l="-111357" t="-928261" r="-244598" b="-650000"/>
                          </a:stretch>
                        </a:blipFill>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52 – 278</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800">
                              <a:effectLst/>
                              <a:latin typeface="+mn-lt"/>
                              <a:ea typeface="Calibri" panose="020F0502020204030204" pitchFamily="34" charset="0"/>
                              <a:cs typeface="Times New Roman" panose="02020603050405020304" pitchFamily="18" charset="0"/>
                            </a:rPr>
                            <a:t>-</a:t>
                          </a: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955580803"/>
                      </a:ext>
                    </a:extLst>
                  </a:tr>
                  <a:tr h="28048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10</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C3</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endParaRPr lang="el-G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blipFill>
                          <a:blip r:embed="rId2"/>
                          <a:stretch>
                            <a:fillRect l="-111357" t="-1028261" r="-244598" b="-550000"/>
                          </a:stretch>
                        </a:blipFill>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76 – 450</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800">
                              <a:effectLst/>
                              <a:latin typeface="+mn-lt"/>
                              <a:ea typeface="Calibri" panose="020F0502020204030204" pitchFamily="34" charset="0"/>
                              <a:cs typeface="Times New Roman" panose="02020603050405020304" pitchFamily="18" charset="0"/>
                            </a:rPr>
                            <a:t>-</a:t>
                          </a: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086450098"/>
                      </a:ext>
                    </a:extLst>
                  </a:tr>
                  <a:tr h="28048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11</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C4</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l-G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111357" t="-1128261" r="-244598" b="-450000"/>
                          </a:stretch>
                        </a:blipFill>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164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8.10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2162141"/>
                      </a:ext>
                    </a:extLst>
                  </a:tr>
                  <a:tr h="28048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12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TC3</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D3</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12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0.80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142406786"/>
                      </a:ext>
                    </a:extLst>
                  </a:tr>
                  <a:tr h="28048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13</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S32</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D3</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12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0.75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228062875"/>
                      </a:ext>
                    </a:extLst>
                  </a:tr>
                  <a:tr h="28048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14</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S33</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D3</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12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1.05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925004301"/>
                      </a:ext>
                    </a:extLst>
                  </a:tr>
                  <a:tr h="280480">
                    <a:tc>
                      <a:txBody>
                        <a:bodyPr/>
                        <a:lstStyle/>
                        <a:p>
                          <a:pPr algn="ctr">
                            <a:lnSpc>
                              <a:spcPct val="107000"/>
                            </a:lnSpc>
                            <a:spcAft>
                              <a:spcPts val="0"/>
                            </a:spcAft>
                          </a:pPr>
                          <a:r>
                            <a:rPr lang="en-US" sz="1800" b="1">
                              <a:effectLst/>
                              <a:latin typeface="+mn-lt"/>
                              <a:ea typeface="Calibri" panose="020F0502020204030204" pitchFamily="34" charset="0"/>
                              <a:cs typeface="Times New Roman" panose="02020603050405020304" pitchFamily="18" charset="0"/>
                            </a:rPr>
                            <a:t>15</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S34</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D3</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a:effectLst/>
                              <a:latin typeface="+mn-lt"/>
                              <a:ea typeface="Calibri" panose="020F0502020204030204" pitchFamily="34" charset="0"/>
                              <a:cs typeface="Times New Roman" panose="02020603050405020304" pitchFamily="18" charset="0"/>
                            </a:rPr>
                            <a:t>12 – ∞</a:t>
                          </a:r>
                          <a:endParaRPr lang="el-GR"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800" dirty="0">
                              <a:effectLst/>
                              <a:latin typeface="+mn-lt"/>
                              <a:ea typeface="Calibri" panose="020F0502020204030204" pitchFamily="34" charset="0"/>
                              <a:cs typeface="Times New Roman" panose="02020603050405020304" pitchFamily="18" charset="0"/>
                            </a:rPr>
                            <a:t>2.08 – ∞</a:t>
                          </a:r>
                          <a:endParaRPr lang="el-GR"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97793508"/>
                      </a:ext>
                    </a:extLst>
                  </a:tr>
                </a:tbl>
              </a:graphicData>
            </a:graphic>
          </p:graphicFrame>
        </mc:Fallback>
      </mc:AlternateContent>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17</a:t>
            </a:fld>
            <a:endParaRPr lang="el-GR" dirty="0"/>
          </a:p>
        </p:txBody>
      </p:sp>
    </p:spTree>
    <p:extLst>
      <p:ext uri="{BB962C8B-B14F-4D97-AF65-F5344CB8AC3E}">
        <p14:creationId xmlns:p14="http://schemas.microsoft.com/office/powerpoint/2010/main" val="19039698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Χαρακτηριστική συνάρτηση/</a:t>
            </a:r>
            <a:br>
              <a:rPr lang="el-GR" dirty="0"/>
            </a:br>
            <a:r>
              <a:rPr lang="el-GR" dirty="0"/>
              <a:t>Γεωμετρικός παράγοντας</a:t>
            </a:r>
          </a:p>
        </p:txBody>
      </p:sp>
      <p:sp>
        <p:nvSpPr>
          <p:cNvPr id="3" name="Θέση περιεχομένου 2"/>
          <p:cNvSpPr>
            <a:spLocks noGrp="1"/>
          </p:cNvSpPr>
          <p:nvPr>
            <p:ph idx="1"/>
          </p:nvPr>
        </p:nvSpPr>
        <p:spPr/>
        <p:txBody>
          <a:bodyPr/>
          <a:lstStyle/>
          <a:p>
            <a:pPr marL="0" indent="0">
              <a:buNone/>
            </a:pPr>
            <a:r>
              <a:rPr lang="el-GR" dirty="0"/>
              <a:t>Ορισμός: Η συνάρτηση που δίνει την ευαισθησία του οργάνου (καναλιού) σε κάθε ενεργειακή περιοχή. </a:t>
            </a:r>
          </a:p>
          <a:p>
            <a:pPr marL="0" indent="0">
              <a:buNone/>
            </a:pPr>
            <a:r>
              <a:rPr lang="el-GR" dirty="0"/>
              <a:t>Απαραίτητο στοιχείο για οποιαδήποτε σύγκριση.</a:t>
            </a:r>
          </a:p>
          <a:p>
            <a:pPr marL="0" indent="0">
              <a:buNone/>
            </a:pPr>
            <a:endParaRPr lang="el-GR" dirty="0"/>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18</a:t>
            </a:fld>
            <a:endParaRPr lang="el-GR" dirty="0"/>
          </a:p>
        </p:txBody>
      </p:sp>
      <p:pic>
        <p:nvPicPr>
          <p:cNvPr id="6" name="Εικόνα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25624"/>
            <a:ext cx="5253990" cy="4067175"/>
          </a:xfrm>
          <a:prstGeom prst="rect">
            <a:avLst/>
          </a:prstGeom>
        </p:spPr>
      </p:pic>
      <p:pic>
        <p:nvPicPr>
          <p:cNvPr id="7" name="Εικόνα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2191" y="1825623"/>
            <a:ext cx="5261609" cy="4067174"/>
          </a:xfrm>
          <a:prstGeom prst="rect">
            <a:avLst/>
          </a:prstGeom>
        </p:spPr>
      </p:pic>
    </p:spTree>
    <p:extLst>
      <p:ext uri="{BB962C8B-B14F-4D97-AF65-F5344CB8AC3E}">
        <p14:creationId xmlns:p14="http://schemas.microsoft.com/office/powerpoint/2010/main" val="196985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Υπολογισμός των </a:t>
            </a:r>
            <a:r>
              <a:rPr lang="en-US" dirty="0"/>
              <a:t>RF - GF</a:t>
            </a:r>
            <a:endParaRPr lang="el-GR" dirty="0"/>
          </a:p>
        </p:txBody>
      </p:sp>
      <mc:AlternateContent xmlns:mc="http://schemas.openxmlformats.org/markup-compatibility/2006" xmlns:a14="http://schemas.microsoft.com/office/drawing/2010/main">
        <mc:Choice Requires="a14">
          <p:sp>
            <p:nvSpPr>
              <p:cNvPr id="3" name="Θέση περιεχομένου 2"/>
              <p:cNvSpPr>
                <a:spLocks noGrp="1"/>
              </p:cNvSpPr>
              <p:nvPr>
                <p:ph idx="1"/>
              </p:nvPr>
            </p:nvSpPr>
            <p:spPr/>
            <p:txBody>
              <a:bodyPr>
                <a:normAutofit fontScale="70000" lnSpcReduction="20000"/>
              </a:bodyPr>
              <a:lstStyle/>
              <a:p>
                <a:pPr marL="0" indent="0" algn="just">
                  <a:buNone/>
                </a:pPr>
                <a:r>
                  <a:rPr lang="el-GR" dirty="0"/>
                  <a:t>Στη γενικότερη περίπτωση έχουμε</a:t>
                </a:r>
                <a:r>
                  <a:rPr lang="en-US" dirty="0"/>
                  <a:t>:</a:t>
                </a:r>
              </a:p>
              <a:p>
                <a:pPr marL="0" indent="0" algn="just">
                  <a:buNone/>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rPr>
                          </m:ctrlPr>
                        </m:sSubPr>
                        <m:e>
                          <m:r>
                            <a:rPr lang="el-GR" i="1">
                              <a:latin typeface="Cambria Math" panose="02040503050406030204" pitchFamily="18" charset="0"/>
                            </a:rPr>
                            <m:t>𝐺</m:t>
                          </m:r>
                        </m:e>
                        <m:sub>
                          <m:r>
                            <a:rPr lang="en-US" i="1">
                              <a:latin typeface="Cambria Math" panose="02040503050406030204" pitchFamily="18" charset="0"/>
                            </a:rPr>
                            <m:t>𝑛</m:t>
                          </m:r>
                        </m:sub>
                      </m:sSub>
                      <m:d>
                        <m:dPr>
                          <m:ctrlPr>
                            <a:rPr lang="el-GR" i="1">
                              <a:latin typeface="Cambria Math" panose="02040503050406030204" pitchFamily="18" charset="0"/>
                            </a:rPr>
                          </m:ctrlPr>
                        </m:dPr>
                        <m:e>
                          <m:r>
                            <a:rPr lang="el-GR" i="1">
                              <a:latin typeface="Cambria Math" panose="02040503050406030204" pitchFamily="18" charset="0"/>
                            </a:rPr>
                            <m:t>𝑢</m:t>
                          </m:r>
                        </m:e>
                      </m:d>
                      <m:r>
                        <a:rPr lang="el-GR" i="1">
                          <a:latin typeface="Cambria Math" panose="02040503050406030204" pitchFamily="18" charset="0"/>
                        </a:rPr>
                        <m:t>=</m:t>
                      </m:r>
                      <m:nary>
                        <m:naryPr>
                          <m:chr m:val="∭"/>
                          <m:limLoc m:val="undOvr"/>
                          <m:subHide m:val="on"/>
                          <m:supHide m:val="on"/>
                          <m:ctrlPr>
                            <a:rPr lang="el-GR" i="1">
                              <a:latin typeface="Cambria Math" panose="02040503050406030204" pitchFamily="18" charset="0"/>
                            </a:rPr>
                          </m:ctrlPr>
                        </m:naryPr>
                        <m:sub/>
                        <m:sup/>
                        <m:e>
                          <m:sSub>
                            <m:sSubPr>
                              <m:ctrlPr>
                                <a:rPr lang="el-GR" i="1">
                                  <a:latin typeface="Cambria Math" panose="02040503050406030204" pitchFamily="18" charset="0"/>
                                </a:rPr>
                              </m:ctrlPr>
                            </m:sSubPr>
                            <m:e>
                              <m:r>
                                <a:rPr lang="el-GR" i="1">
                                  <a:latin typeface="Cambria Math" panose="02040503050406030204" pitchFamily="18" charset="0"/>
                                </a:rPr>
                                <m:t>𝑇</m:t>
                              </m:r>
                            </m:e>
                            <m:sub>
                              <m:r>
                                <a:rPr lang="el-GR" i="1">
                                  <a:latin typeface="Cambria Math" panose="02040503050406030204" pitchFamily="18" charset="0"/>
                                </a:rPr>
                                <m:t>𝑛</m:t>
                              </m:r>
                            </m:sub>
                          </m:sSub>
                          <m:d>
                            <m:dPr>
                              <m:ctrlPr>
                                <a:rPr lang="el-GR" i="1">
                                  <a:latin typeface="Cambria Math" panose="02040503050406030204" pitchFamily="18" charset="0"/>
                                </a:rPr>
                              </m:ctrlPr>
                            </m:dPr>
                            <m:e>
                              <m:r>
                                <a:rPr lang="el-GR" i="1">
                                  <a:latin typeface="Cambria Math" panose="02040503050406030204" pitchFamily="18" charset="0"/>
                                </a:rPr>
                                <m:t>𝑢</m:t>
                              </m:r>
                              <m:r>
                                <a:rPr lang="el-GR" i="1">
                                  <a:latin typeface="Cambria Math" panose="02040503050406030204" pitchFamily="18" charset="0"/>
                                </a:rPr>
                                <m:t>,</m:t>
                              </m:r>
                              <m:r>
                                <a:rPr lang="el-GR" i="1">
                                  <a:latin typeface="Cambria Math" panose="02040503050406030204" pitchFamily="18" charset="0"/>
                                </a:rPr>
                                <m:t>𝜃</m:t>
                              </m:r>
                              <m:r>
                                <a:rPr lang="el-GR" i="1">
                                  <a:latin typeface="Cambria Math" panose="02040503050406030204" pitchFamily="18" charset="0"/>
                                </a:rPr>
                                <m:t>,</m:t>
                              </m:r>
                              <m:r>
                                <a:rPr lang="el-GR" i="1">
                                  <a:latin typeface="Cambria Math" panose="02040503050406030204" pitchFamily="18" charset="0"/>
                                </a:rPr>
                                <m:t>𝜑</m:t>
                              </m:r>
                            </m:e>
                          </m:d>
                          <m:r>
                            <a:rPr lang="el-GR" i="1">
                              <a:latin typeface="Cambria Math" panose="02040503050406030204" pitchFamily="18" charset="0"/>
                            </a:rPr>
                            <m:t>𝑑𝐴</m:t>
                          </m:r>
                          <m:r>
                            <a:rPr lang="el-GR" i="1">
                              <a:latin typeface="Cambria Math" panose="02040503050406030204" pitchFamily="18" charset="0"/>
                            </a:rPr>
                            <m:t>, </m:t>
                          </m:r>
                          <m:r>
                            <a:rPr lang="el-GR" i="1">
                              <a:latin typeface="Cambria Math" panose="02040503050406030204" pitchFamily="18" charset="0"/>
                            </a:rPr>
                            <m:t>𝑠𝑖𝑛</m:t>
                          </m:r>
                          <m:r>
                            <a:rPr lang="el-GR" i="1">
                              <a:latin typeface="Cambria Math" panose="02040503050406030204" pitchFamily="18" charset="0"/>
                            </a:rPr>
                            <m:t>𝜃</m:t>
                          </m:r>
                          <m:r>
                            <a:rPr lang="el-GR" i="1">
                              <a:latin typeface="Cambria Math" panose="02040503050406030204" pitchFamily="18" charset="0"/>
                            </a:rPr>
                            <m:t> </m:t>
                          </m:r>
                          <m:r>
                            <a:rPr lang="en-US" i="1">
                              <a:latin typeface="Cambria Math" panose="02040503050406030204" pitchFamily="18" charset="0"/>
                            </a:rPr>
                            <m:t>𝑑</m:t>
                          </m:r>
                          <m:r>
                            <a:rPr lang="el-GR" i="1">
                              <a:latin typeface="Cambria Math" panose="02040503050406030204" pitchFamily="18" charset="0"/>
                            </a:rPr>
                            <m:t>𝜃</m:t>
                          </m:r>
                          <m:r>
                            <a:rPr lang="en-US" i="1">
                              <a:latin typeface="Cambria Math" panose="02040503050406030204" pitchFamily="18" charset="0"/>
                            </a:rPr>
                            <m:t>𝑑</m:t>
                          </m:r>
                          <m:r>
                            <a:rPr lang="el-GR" i="1">
                              <a:latin typeface="Cambria Math" panose="02040503050406030204" pitchFamily="18" charset="0"/>
                            </a:rPr>
                            <m:t>𝜑</m:t>
                          </m:r>
                        </m:e>
                      </m:nary>
                    </m:oMath>
                  </m:oMathPara>
                </a14:m>
                <a:endParaRPr lang="en-US" dirty="0"/>
              </a:p>
              <a:p>
                <a:pPr marL="0" indent="0" algn="just">
                  <a:buNone/>
                </a:pPr>
                <a:r>
                  <a:rPr lang="el-GR" dirty="0"/>
                  <a:t>Με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𝑛</m:t>
                        </m:r>
                      </m:sub>
                    </m:sSub>
                  </m:oMath>
                </a14:m>
                <a:r>
                  <a:rPr lang="el-GR" dirty="0"/>
                  <a:t> την ευαισθησία του οργάνου.  Συνεπώς,</a:t>
                </a:r>
              </a:p>
              <a:p>
                <a:pPr marL="0" indent="0" algn="just">
                  <a:buNone/>
                </a:pPr>
                <a14:m>
                  <m:oMathPara xmlns:m="http://schemas.openxmlformats.org/officeDocument/2006/math">
                    <m:oMathParaPr>
                      <m:jc m:val="centerGroup"/>
                    </m:oMathParaPr>
                    <m:oMath xmlns:m="http://schemas.openxmlformats.org/officeDocument/2006/math">
                      <m:acc>
                        <m:accPr>
                          <m:chr m:val="̃"/>
                          <m:ctrlPr>
                            <a:rPr lang="el-GR" i="1">
                              <a:latin typeface="Cambria Math" panose="02040503050406030204" pitchFamily="18" charset="0"/>
                            </a:rPr>
                          </m:ctrlPr>
                        </m:accPr>
                        <m:e>
                          <m:sSub>
                            <m:sSubPr>
                              <m:ctrlPr>
                                <a:rPr lang="el-GR" i="1">
                                  <a:latin typeface="Cambria Math" panose="02040503050406030204" pitchFamily="18" charset="0"/>
                                </a:rPr>
                              </m:ctrlPr>
                            </m:sSubPr>
                            <m:e>
                              <m:r>
                                <a:rPr lang="el-GR" i="1">
                                  <a:latin typeface="Cambria Math" panose="02040503050406030204" pitchFamily="18" charset="0"/>
                                </a:rPr>
                                <m:t>𝐺</m:t>
                              </m:r>
                            </m:e>
                            <m:sub>
                              <m:r>
                                <a:rPr lang="el-GR" i="1">
                                  <a:latin typeface="Cambria Math" panose="02040503050406030204" pitchFamily="18" charset="0"/>
                                </a:rPr>
                                <m:t>𝑛</m:t>
                              </m:r>
                            </m:sub>
                          </m:sSub>
                        </m:e>
                      </m:acc>
                      <m:d>
                        <m:dPr>
                          <m:ctrlPr>
                            <a:rPr lang="el-GR" i="1">
                              <a:latin typeface="Cambria Math" panose="02040503050406030204" pitchFamily="18" charset="0"/>
                            </a:rPr>
                          </m:ctrlPr>
                        </m:dPr>
                        <m:e>
                          <m:r>
                            <a:rPr lang="el-GR" i="1">
                              <a:latin typeface="Cambria Math" panose="02040503050406030204" pitchFamily="18" charset="0"/>
                            </a:rPr>
                            <m:t>𝑢</m:t>
                          </m:r>
                        </m:e>
                      </m:d>
                      <m:r>
                        <a:rPr lang="el-GR" i="1">
                          <a:latin typeface="Cambria Math" panose="02040503050406030204" pitchFamily="18" charset="0"/>
                        </a:rPr>
                        <m:t>=</m:t>
                      </m:r>
                      <m:nary>
                        <m:naryPr>
                          <m:chr m:val="∭"/>
                          <m:limLoc m:val="undOvr"/>
                          <m:subHide m:val="on"/>
                          <m:supHide m:val="on"/>
                          <m:ctrlPr>
                            <a:rPr lang="el-GR" i="1">
                              <a:latin typeface="Cambria Math" panose="02040503050406030204" pitchFamily="18" charset="0"/>
                            </a:rPr>
                          </m:ctrlPr>
                        </m:naryPr>
                        <m:sub/>
                        <m:sup/>
                        <m:e>
                          <m:r>
                            <a:rPr lang="el-GR" i="1">
                              <a:latin typeface="Cambria Math" panose="02040503050406030204" pitchFamily="18" charset="0"/>
                            </a:rPr>
                            <m:t>𝑑𝐴</m:t>
                          </m:r>
                          <m:r>
                            <a:rPr lang="el-GR" i="1">
                              <a:latin typeface="Cambria Math" panose="02040503050406030204" pitchFamily="18" charset="0"/>
                            </a:rPr>
                            <m:t>, </m:t>
                          </m:r>
                          <m:r>
                            <a:rPr lang="el-GR" i="1">
                              <a:latin typeface="Cambria Math" panose="02040503050406030204" pitchFamily="18" charset="0"/>
                            </a:rPr>
                            <m:t>𝑠𝑖𝑛</m:t>
                          </m:r>
                          <m:r>
                            <a:rPr lang="el-GR" i="1">
                              <a:latin typeface="Cambria Math" panose="02040503050406030204" pitchFamily="18" charset="0"/>
                            </a:rPr>
                            <m:t>𝜃</m:t>
                          </m:r>
                          <m:r>
                            <a:rPr lang="el-GR" i="1">
                              <a:latin typeface="Cambria Math" panose="02040503050406030204" pitchFamily="18" charset="0"/>
                            </a:rPr>
                            <m:t> </m:t>
                          </m:r>
                          <m:r>
                            <a:rPr lang="en-US" i="1">
                              <a:latin typeface="Cambria Math" panose="02040503050406030204" pitchFamily="18" charset="0"/>
                            </a:rPr>
                            <m:t>𝑑</m:t>
                          </m:r>
                          <m:r>
                            <a:rPr lang="el-GR" i="1">
                              <a:latin typeface="Cambria Math" panose="02040503050406030204" pitchFamily="18" charset="0"/>
                            </a:rPr>
                            <m:t>𝜃</m:t>
                          </m:r>
                          <m:r>
                            <a:rPr lang="en-US" i="1">
                              <a:latin typeface="Cambria Math" panose="02040503050406030204" pitchFamily="18" charset="0"/>
                            </a:rPr>
                            <m:t>𝑑</m:t>
                          </m:r>
                          <m:r>
                            <a:rPr lang="el-GR" i="1">
                              <a:latin typeface="Cambria Math" panose="02040503050406030204" pitchFamily="18" charset="0"/>
                            </a:rPr>
                            <m:t>𝜑</m:t>
                          </m:r>
                        </m:e>
                      </m:nary>
                    </m:oMath>
                  </m:oMathPara>
                </a14:m>
                <a:endParaRPr lang="el-GR" dirty="0"/>
              </a:p>
              <a:p>
                <a:pPr marL="0" indent="0" algn="just">
                  <a:buNone/>
                </a:pPr>
                <a:r>
                  <a:rPr lang="el-GR" dirty="0"/>
                  <a:t>Για το </a:t>
                </a:r>
                <a:r>
                  <a:rPr lang="en-US" dirty="0"/>
                  <a:t>SREM </a:t>
                </a:r>
                <a:r>
                  <a:rPr lang="el-GR" dirty="0"/>
                  <a:t>συγκεκριμένα για κάθε κανάλι </a:t>
                </a:r>
                <a:r>
                  <a:rPr lang="en-US" dirty="0"/>
                  <a:t>i</a:t>
                </a:r>
                <a:r>
                  <a:rPr lang="el-GR" dirty="0"/>
                  <a:t> έχουμε:</a:t>
                </a:r>
              </a:p>
              <a:p>
                <a:pPr marL="0" indent="0" algn="just">
                  <a:buNone/>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rPr>
                          </m:ctrlPr>
                        </m:sSubPr>
                        <m:e>
                          <m:r>
                            <a:rPr lang="el-GR" i="1">
                              <a:latin typeface="Cambria Math" panose="02040503050406030204" pitchFamily="18" charset="0"/>
                            </a:rPr>
                            <m:t>𝐺</m:t>
                          </m:r>
                        </m:e>
                        <m:sub>
                          <m:r>
                            <a:rPr lang="el-GR" i="1">
                              <a:latin typeface="Cambria Math" panose="02040503050406030204" pitchFamily="18" charset="0"/>
                            </a:rPr>
                            <m:t>𝑖</m:t>
                          </m:r>
                        </m:sub>
                      </m:sSub>
                      <m:d>
                        <m:dPr>
                          <m:ctrlPr>
                            <a:rPr lang="el-GR" i="1">
                              <a:latin typeface="Cambria Math" panose="02040503050406030204" pitchFamily="18" charset="0"/>
                            </a:rPr>
                          </m:ctrlPr>
                        </m:dPr>
                        <m:e>
                          <m:r>
                            <a:rPr lang="el-GR" i="1">
                              <a:latin typeface="Cambria Math" panose="02040503050406030204" pitchFamily="18" charset="0"/>
                            </a:rPr>
                            <m:t>𝐸</m:t>
                          </m:r>
                        </m:e>
                      </m:d>
                      <m:r>
                        <a:rPr lang="el-GR" i="1">
                          <a:latin typeface="Cambria Math" panose="02040503050406030204" pitchFamily="18" charset="0"/>
                        </a:rPr>
                        <m:t>=2</m:t>
                      </m:r>
                      <m:r>
                        <a:rPr lang="el-GR" i="1">
                          <a:latin typeface="Cambria Math" panose="02040503050406030204" pitchFamily="18" charset="0"/>
                        </a:rPr>
                        <m:t>𝜋</m:t>
                      </m:r>
                      <m:nary>
                        <m:naryPr>
                          <m:limLoc m:val="undOvr"/>
                          <m:subHide m:val="on"/>
                          <m:supHide m:val="on"/>
                          <m:ctrlPr>
                            <a:rPr lang="el-GR" i="1">
                              <a:latin typeface="Cambria Math" panose="02040503050406030204" pitchFamily="18" charset="0"/>
                            </a:rPr>
                          </m:ctrlPr>
                        </m:naryPr>
                        <m:sub/>
                        <m:sup/>
                        <m:e>
                          <m:sSub>
                            <m:sSubPr>
                              <m:ctrlPr>
                                <a:rPr lang="el-GR"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d>
                            <m:dPr>
                              <m:ctrlPr>
                                <a:rPr lang="el-GR" i="1">
                                  <a:latin typeface="Cambria Math" panose="02040503050406030204" pitchFamily="18" charset="0"/>
                                </a:rPr>
                              </m:ctrlPr>
                            </m:dPr>
                            <m:e>
                              <m:r>
                                <a:rPr lang="el-GR" i="1">
                                  <a:latin typeface="Cambria Math" panose="02040503050406030204" pitchFamily="18" charset="0"/>
                                </a:rPr>
                                <m:t>𝜃</m:t>
                              </m:r>
                              <m:r>
                                <a:rPr lang="el-GR" i="1">
                                  <a:latin typeface="Cambria Math" panose="02040503050406030204" pitchFamily="18" charset="0"/>
                                </a:rPr>
                                <m:t>,</m:t>
                              </m:r>
                              <m:r>
                                <a:rPr lang="en-US" i="1">
                                  <a:latin typeface="Cambria Math" panose="02040503050406030204" pitchFamily="18" charset="0"/>
                                </a:rPr>
                                <m:t>𝐸</m:t>
                              </m:r>
                            </m:e>
                          </m:d>
                          <m:func>
                            <m:funcPr>
                              <m:ctrlPr>
                                <a:rPr lang="el-GR" i="1">
                                  <a:latin typeface="Cambria Math" panose="02040503050406030204" pitchFamily="18" charset="0"/>
                                </a:rPr>
                              </m:ctrlPr>
                            </m:funcPr>
                            <m:fName>
                              <m:r>
                                <m:rPr>
                                  <m:sty m:val="p"/>
                                </m:rPr>
                                <a:rPr lang="en-US">
                                  <a:latin typeface="Cambria Math" panose="02040503050406030204" pitchFamily="18" charset="0"/>
                                </a:rPr>
                                <m:t>sin</m:t>
                              </m:r>
                            </m:fName>
                            <m:e>
                              <m:d>
                                <m:dPr>
                                  <m:ctrlPr>
                                    <a:rPr lang="el-GR" i="1">
                                      <a:latin typeface="Cambria Math" panose="02040503050406030204" pitchFamily="18" charset="0"/>
                                    </a:rPr>
                                  </m:ctrlPr>
                                </m:dPr>
                                <m:e>
                                  <m:r>
                                    <a:rPr lang="el-GR" i="1">
                                      <a:latin typeface="Cambria Math" panose="02040503050406030204" pitchFamily="18" charset="0"/>
                                    </a:rPr>
                                    <m:t>𝜃</m:t>
                                  </m:r>
                                </m:e>
                              </m:d>
                            </m:e>
                          </m:func>
                          <m:r>
                            <a:rPr lang="en-US" i="1">
                              <a:latin typeface="Cambria Math" panose="02040503050406030204" pitchFamily="18" charset="0"/>
                            </a:rPr>
                            <m:t>𝑑</m:t>
                          </m:r>
                          <m:r>
                            <a:rPr lang="el-GR" i="1">
                              <a:latin typeface="Cambria Math" panose="02040503050406030204" pitchFamily="18" charset="0"/>
                            </a:rPr>
                            <m:t>𝜃</m:t>
                          </m:r>
                          <m:r>
                            <a:rPr lang="el-GR" i="1">
                              <a:latin typeface="Cambria Math" panose="02040503050406030204" pitchFamily="18" charset="0"/>
                            </a:rPr>
                            <m:t>=2</m:t>
                          </m:r>
                          <m:r>
                            <a:rPr lang="el-GR" i="1">
                              <a:latin typeface="Cambria Math" panose="02040503050406030204" pitchFamily="18" charset="0"/>
                            </a:rPr>
                            <m:t>𝜋</m:t>
                          </m:r>
                          <m:sSub>
                            <m:sSubPr>
                              <m:ctrlPr>
                                <a:rPr lang="el-GR" i="1">
                                  <a:latin typeface="Cambria Math" panose="02040503050406030204" pitchFamily="18" charset="0"/>
                                </a:rPr>
                              </m:ctrlPr>
                            </m:sSubPr>
                            <m:e>
                              <m:r>
                                <a:rPr lang="el-GR" i="1">
                                  <a:latin typeface="Cambria Math" panose="02040503050406030204" pitchFamily="18" charset="0"/>
                                </a:rPr>
                                <m:t>𝑅</m:t>
                              </m:r>
                            </m:e>
                            <m:sub>
                              <m:r>
                                <a:rPr lang="el-GR" i="1">
                                  <a:latin typeface="Cambria Math" panose="02040503050406030204" pitchFamily="18" charset="0"/>
                                </a:rPr>
                                <m:t>𝑖</m:t>
                              </m:r>
                            </m:sub>
                          </m:sSub>
                          <m:r>
                            <a:rPr lang="el-GR" i="1">
                              <a:latin typeface="Cambria Math" panose="02040503050406030204" pitchFamily="18" charset="0"/>
                            </a:rPr>
                            <m:t>(</m:t>
                          </m:r>
                          <m:r>
                            <a:rPr lang="el-GR" i="1">
                              <a:latin typeface="Cambria Math" panose="02040503050406030204" pitchFamily="18" charset="0"/>
                            </a:rPr>
                            <m:t>𝐸</m:t>
                          </m:r>
                          <m:r>
                            <a:rPr lang="el-GR" i="1">
                              <a:latin typeface="Cambria Math" panose="02040503050406030204" pitchFamily="18" charset="0"/>
                            </a:rPr>
                            <m:t>)</m:t>
                          </m:r>
                          <m:nary>
                            <m:naryPr>
                              <m:limLoc m:val="undOvr"/>
                              <m:subHide m:val="on"/>
                              <m:supHide m:val="on"/>
                              <m:ctrlPr>
                                <a:rPr lang="el-GR" i="1">
                                  <a:latin typeface="Cambria Math" panose="02040503050406030204" pitchFamily="18" charset="0"/>
                                </a:rPr>
                              </m:ctrlPr>
                            </m:naryPr>
                            <m:sub/>
                            <m:sup/>
                            <m:e>
                              <m:sSub>
                                <m:sSubPr>
                                  <m:ctrlPr>
                                    <a:rPr lang="el-GR" i="1">
                                      <a:latin typeface="Cambria Math" panose="02040503050406030204" pitchFamily="18" charset="0"/>
                                    </a:rPr>
                                  </m:ctrlPr>
                                </m:sSubPr>
                                <m:e>
                                  <m:r>
                                    <a:rPr lang="el-GR" i="1">
                                      <a:latin typeface="Cambria Math" panose="02040503050406030204" pitchFamily="18" charset="0"/>
                                    </a:rPr>
                                    <m:t>𝐻</m:t>
                                  </m:r>
                                </m:e>
                                <m:sub>
                                  <m:r>
                                    <a:rPr lang="el-GR" i="1">
                                      <a:latin typeface="Cambria Math" panose="02040503050406030204" pitchFamily="18" charset="0"/>
                                    </a:rPr>
                                    <m:t>𝑖</m:t>
                                  </m:r>
                                </m:sub>
                              </m:sSub>
                              <m:d>
                                <m:dPr>
                                  <m:ctrlPr>
                                    <a:rPr lang="el-GR" i="1">
                                      <a:latin typeface="Cambria Math" panose="02040503050406030204" pitchFamily="18" charset="0"/>
                                    </a:rPr>
                                  </m:ctrlPr>
                                </m:dPr>
                                <m:e>
                                  <m:r>
                                    <a:rPr lang="el-GR" i="1">
                                      <a:latin typeface="Cambria Math" panose="02040503050406030204" pitchFamily="18" charset="0"/>
                                    </a:rPr>
                                    <m:t>𝜃</m:t>
                                  </m:r>
                                </m:e>
                              </m:d>
                              <m:func>
                                <m:funcPr>
                                  <m:ctrlPr>
                                    <a:rPr lang="el-GR" i="1">
                                      <a:latin typeface="Cambria Math" panose="02040503050406030204" pitchFamily="18" charset="0"/>
                                    </a:rPr>
                                  </m:ctrlPr>
                                </m:funcPr>
                                <m:fName>
                                  <m:r>
                                    <m:rPr>
                                      <m:sty m:val="p"/>
                                    </m:rPr>
                                    <a:rPr lang="en-US">
                                      <a:latin typeface="Cambria Math" panose="02040503050406030204" pitchFamily="18" charset="0"/>
                                    </a:rPr>
                                    <m:t>sin</m:t>
                                  </m:r>
                                </m:fName>
                                <m:e>
                                  <m:d>
                                    <m:dPr>
                                      <m:ctrlPr>
                                        <a:rPr lang="el-GR" i="1">
                                          <a:latin typeface="Cambria Math" panose="02040503050406030204" pitchFamily="18" charset="0"/>
                                        </a:rPr>
                                      </m:ctrlPr>
                                    </m:dPr>
                                    <m:e>
                                      <m:r>
                                        <a:rPr lang="el-GR" i="1">
                                          <a:latin typeface="Cambria Math" panose="02040503050406030204" pitchFamily="18" charset="0"/>
                                        </a:rPr>
                                        <m:t>𝜃</m:t>
                                      </m:r>
                                    </m:e>
                                  </m:d>
                                </m:e>
                              </m:func>
                              <m:r>
                                <a:rPr lang="en-US" i="1">
                                  <a:latin typeface="Cambria Math" panose="02040503050406030204" pitchFamily="18" charset="0"/>
                                </a:rPr>
                                <m:t>𝑑</m:t>
                              </m:r>
                              <m:r>
                                <a:rPr lang="el-GR" i="1">
                                  <a:latin typeface="Cambria Math" panose="02040503050406030204" pitchFamily="18" charset="0"/>
                                </a:rPr>
                                <m:t>𝜃</m:t>
                              </m:r>
                            </m:e>
                          </m:nary>
                        </m:e>
                      </m:nary>
                    </m:oMath>
                  </m:oMathPara>
                </a14:m>
                <a:endParaRPr lang="el-GR" dirty="0"/>
              </a:p>
              <a:p>
                <a:pPr marL="0" indent="0" algn="just">
                  <a:buNone/>
                </a:pPr>
                <a:r>
                  <a:rPr lang="el-GR" dirty="0"/>
                  <a:t>Και μπορούμε να φτιάξουμε και έναν ολικό γεωμετρικό παράγοντα:</a:t>
                </a:r>
              </a:p>
              <a:p>
                <a:pPr marL="0" indent="0" algn="just">
                  <a:buNone/>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rPr>
                          </m:ctrlPr>
                        </m:sSubPr>
                        <m:e>
                          <m:r>
                            <a:rPr lang="el-GR" i="1">
                              <a:latin typeface="Cambria Math" panose="02040503050406030204" pitchFamily="18" charset="0"/>
                            </a:rPr>
                            <m:t>𝐺</m:t>
                          </m:r>
                        </m:e>
                        <m:sub>
                          <m:r>
                            <a:rPr lang="el-GR" i="1">
                              <a:latin typeface="Cambria Math" panose="02040503050406030204" pitchFamily="18" charset="0"/>
                            </a:rPr>
                            <m:t>𝑡𝑜𝑡</m:t>
                          </m:r>
                        </m:sub>
                      </m:sSub>
                      <m:r>
                        <a:rPr lang="el-GR" i="1">
                          <a:latin typeface="Cambria Math" panose="02040503050406030204" pitchFamily="18" charset="0"/>
                        </a:rPr>
                        <m:t>=</m:t>
                      </m:r>
                      <m:nary>
                        <m:naryPr>
                          <m:chr m:val="∑"/>
                          <m:limLoc m:val="undOvr"/>
                          <m:ctrlPr>
                            <a:rPr lang="el-GR" i="1">
                              <a:latin typeface="Cambria Math" panose="02040503050406030204" pitchFamily="18" charset="0"/>
                            </a:rPr>
                          </m:ctrlPr>
                        </m:naryPr>
                        <m:sub>
                          <m:r>
                            <a:rPr lang="el-GR" i="1">
                              <a:latin typeface="Cambria Math" panose="02040503050406030204" pitchFamily="18" charset="0"/>
                            </a:rPr>
                            <m:t>𝑖</m:t>
                          </m:r>
                          <m:r>
                            <a:rPr lang="el-GR" i="1">
                              <a:latin typeface="Cambria Math" panose="02040503050406030204" pitchFamily="18" charset="0"/>
                            </a:rPr>
                            <m:t>=1</m:t>
                          </m:r>
                        </m:sub>
                        <m:sup>
                          <m:r>
                            <a:rPr lang="el-GR" i="1">
                              <a:latin typeface="Cambria Math" panose="02040503050406030204" pitchFamily="18" charset="0"/>
                            </a:rPr>
                            <m:t>𝑁</m:t>
                          </m:r>
                        </m:sup>
                        <m:e>
                          <m:sSub>
                            <m:sSubPr>
                              <m:ctrlPr>
                                <a:rPr lang="el-GR" i="1">
                                  <a:latin typeface="Cambria Math" panose="02040503050406030204" pitchFamily="18" charset="0"/>
                                </a:rPr>
                              </m:ctrlPr>
                            </m:sSubPr>
                            <m:e>
                              <m:r>
                                <a:rPr lang="el-GR" i="1">
                                  <a:latin typeface="Cambria Math" panose="02040503050406030204" pitchFamily="18" charset="0"/>
                                </a:rPr>
                                <m:t>𝐺</m:t>
                              </m:r>
                            </m:e>
                            <m:sub>
                              <m:r>
                                <a:rPr lang="el-GR" i="1">
                                  <a:latin typeface="Cambria Math" panose="02040503050406030204" pitchFamily="18" charset="0"/>
                                </a:rPr>
                                <m:t>𝑖</m:t>
                              </m:r>
                            </m:sub>
                          </m:sSub>
                          <m:r>
                            <a:rPr lang="el-GR" i="1">
                              <a:latin typeface="Cambria Math" panose="02040503050406030204" pitchFamily="18" charset="0"/>
                            </a:rPr>
                            <m:t>(</m:t>
                          </m:r>
                          <m:r>
                            <a:rPr lang="el-GR" i="1">
                              <a:latin typeface="Cambria Math" panose="02040503050406030204" pitchFamily="18" charset="0"/>
                            </a:rPr>
                            <m:t>𝐸</m:t>
                          </m:r>
                          <m:r>
                            <a:rPr lang="el-GR" i="1">
                              <a:latin typeface="Cambria Math" panose="02040503050406030204" pitchFamily="18" charset="0"/>
                            </a:rPr>
                            <m:t>)</m:t>
                          </m:r>
                        </m:e>
                      </m:nary>
                      <m:r>
                        <a:rPr lang="el-GR" b="0" i="1" smtClean="0">
                          <a:latin typeface="Cambria Math" panose="02040503050406030204" pitchFamily="18" charset="0"/>
                        </a:rPr>
                        <m:t>, </m:t>
                      </m:r>
                      <m:r>
                        <a:rPr lang="en-US" b="0" i="1" smtClean="0">
                          <a:latin typeface="Cambria Math" panose="02040503050406030204" pitchFamily="18" charset="0"/>
                        </a:rPr>
                        <m:t> </m:t>
                      </m:r>
                      <m:r>
                        <a:rPr lang="en-US" b="0" i="1" smtClean="0">
                          <a:latin typeface="Cambria Math" panose="02040503050406030204" pitchFamily="18" charset="0"/>
                        </a:rPr>
                        <m:t>𝑁</m:t>
                      </m:r>
                      <m:r>
                        <a:rPr lang="en-US" b="0" i="1" smtClean="0">
                          <a:latin typeface="Cambria Math" panose="02040503050406030204" pitchFamily="18" charset="0"/>
                        </a:rPr>
                        <m:t>=15</m:t>
                      </m:r>
                    </m:oMath>
                  </m:oMathPara>
                </a14:m>
                <a:endParaRPr lang="el-GR" dirty="0"/>
              </a:p>
            </p:txBody>
          </p:sp>
        </mc:Choice>
        <mc:Fallback xmlns="">
          <p:sp>
            <p:nvSpPr>
              <p:cNvPr id="3" name="Θέση περιεχομένου 2"/>
              <p:cNvSpPr>
                <a:spLocks noGrp="1" noRot="1" noChangeAspect="1" noMove="1" noResize="1" noEditPoints="1" noAdjustHandles="1" noChangeArrowheads="1" noChangeShapeType="1" noTextEdit="1"/>
              </p:cNvSpPr>
              <p:nvPr>
                <p:ph idx="1"/>
              </p:nvPr>
            </p:nvSpPr>
            <p:spPr>
              <a:blipFill>
                <a:blip r:embed="rId3"/>
                <a:stretch>
                  <a:fillRect l="-638" t="-2426"/>
                </a:stretch>
              </a:blipFill>
            </p:spPr>
            <p:txBody>
              <a:bodyPr/>
              <a:lstStyle/>
              <a:p>
                <a:r>
                  <a:rPr lang="el-GR">
                    <a:noFill/>
                  </a:rPr>
                  <a:t> </a:t>
                </a:r>
              </a:p>
            </p:txBody>
          </p:sp>
        </mc:Fallback>
      </mc:AlternateContent>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19</a:t>
            </a:fld>
            <a:endParaRPr lang="el-GR" dirty="0"/>
          </a:p>
        </p:txBody>
      </p:sp>
    </p:spTree>
    <p:extLst>
      <p:ext uri="{BB962C8B-B14F-4D97-AF65-F5344CB8AC3E}">
        <p14:creationId xmlns:p14="http://schemas.microsoft.com/office/powerpoint/2010/main" val="165506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Θέση περιεχομένου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38200" y="992346"/>
            <a:ext cx="3077004" cy="435133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Τίτλος 1"/>
          <p:cNvSpPr>
            <a:spLocks noGrp="1"/>
          </p:cNvSpPr>
          <p:nvPr>
            <p:ph type="title"/>
          </p:nvPr>
        </p:nvSpPr>
        <p:spPr/>
        <p:txBody>
          <a:bodyPr/>
          <a:lstStyle/>
          <a:p>
            <a:pPr algn="ctr"/>
            <a:r>
              <a:rPr lang="el-GR" dirty="0"/>
              <a:t>Η Εργασία</a:t>
            </a:r>
          </a:p>
        </p:txBody>
      </p:sp>
      <p:graphicFrame>
        <p:nvGraphicFramePr>
          <p:cNvPr id="10" name="Θέση περιεχομένου 9"/>
          <p:cNvGraphicFramePr>
            <a:graphicFrameLocks noGrp="1"/>
          </p:cNvGraphicFramePr>
          <p:nvPr>
            <p:ph idx="1"/>
            <p:extLst>
              <p:ext uri="{D42A27DB-BD31-4B8C-83A1-F6EECF244321}">
                <p14:modId xmlns:p14="http://schemas.microsoft.com/office/powerpoint/2010/main" val="4111359734"/>
              </p:ext>
            </p:extLst>
          </p:nvPr>
        </p:nvGraphicFramePr>
        <p:xfrm>
          <a:off x="4152896" y="1690688"/>
          <a:ext cx="2514601" cy="2123440"/>
        </p:xfrm>
        <a:graphic>
          <a:graphicData uri="http://schemas.openxmlformats.org/drawingml/2006/table">
            <a:tbl>
              <a:tblPr firstRow="1" bandRow="1">
                <a:tableStyleId>{C083E6E3-FA7D-4D7B-A595-EF9225AFEA82}</a:tableStyleId>
              </a:tblPr>
              <a:tblGrid>
                <a:gridCol w="2514601">
                  <a:extLst>
                    <a:ext uri="{9D8B030D-6E8A-4147-A177-3AD203B41FA5}">
                      <a16:colId xmlns:a16="http://schemas.microsoft.com/office/drawing/2014/main" val="1011992626"/>
                    </a:ext>
                  </a:extLst>
                </a:gridCol>
              </a:tblGrid>
              <a:tr h="370840">
                <a:tc>
                  <a:txBody>
                    <a:bodyPr/>
                    <a:lstStyle/>
                    <a:p>
                      <a:pPr algn="ctr"/>
                      <a:r>
                        <a:rPr lang="el-GR" dirty="0"/>
                        <a:t>Βασικά</a:t>
                      </a:r>
                      <a:r>
                        <a:rPr lang="el-GR" baseline="0" dirty="0"/>
                        <a:t> χαρακτηριστικά εργασίας</a:t>
                      </a:r>
                      <a:endParaRPr lang="el-GR" dirty="0"/>
                    </a:p>
                  </a:txBody>
                  <a:tcPr/>
                </a:tc>
                <a:extLst>
                  <a:ext uri="{0D108BD9-81ED-4DB2-BD59-A6C34878D82A}">
                    <a16:rowId xmlns:a16="http://schemas.microsoft.com/office/drawing/2014/main" val="799179268"/>
                  </a:ext>
                </a:extLst>
              </a:tr>
              <a:tr h="370840">
                <a:tc>
                  <a:txBody>
                    <a:bodyPr/>
                    <a:lstStyle/>
                    <a:p>
                      <a:pPr algn="ctr"/>
                      <a:r>
                        <a:rPr lang="el-GR" dirty="0"/>
                        <a:t>4 κεφάλαια </a:t>
                      </a:r>
                    </a:p>
                  </a:txBody>
                  <a:tcPr/>
                </a:tc>
                <a:extLst>
                  <a:ext uri="{0D108BD9-81ED-4DB2-BD59-A6C34878D82A}">
                    <a16:rowId xmlns:a16="http://schemas.microsoft.com/office/drawing/2014/main" val="1067020679"/>
                  </a:ext>
                </a:extLst>
              </a:tr>
              <a:tr h="370840">
                <a:tc>
                  <a:txBody>
                    <a:bodyPr/>
                    <a:lstStyle/>
                    <a:p>
                      <a:pPr algn="ctr"/>
                      <a:r>
                        <a:rPr lang="el-GR" dirty="0"/>
                        <a:t>6 παραρτήματα</a:t>
                      </a:r>
                    </a:p>
                  </a:txBody>
                  <a:tcPr/>
                </a:tc>
                <a:extLst>
                  <a:ext uri="{0D108BD9-81ED-4DB2-BD59-A6C34878D82A}">
                    <a16:rowId xmlns:a16="http://schemas.microsoft.com/office/drawing/2014/main" val="4238919238"/>
                  </a:ext>
                </a:extLst>
              </a:tr>
              <a:tr h="370840">
                <a:tc>
                  <a:txBody>
                    <a:bodyPr/>
                    <a:lstStyle/>
                    <a:p>
                      <a:pPr algn="ctr"/>
                      <a:r>
                        <a:rPr lang="el-GR" dirty="0"/>
                        <a:t>156 σελίδες</a:t>
                      </a:r>
                    </a:p>
                  </a:txBody>
                  <a:tcPr/>
                </a:tc>
                <a:extLst>
                  <a:ext uri="{0D108BD9-81ED-4DB2-BD59-A6C34878D82A}">
                    <a16:rowId xmlns:a16="http://schemas.microsoft.com/office/drawing/2014/main" val="3457678416"/>
                  </a:ext>
                </a:extLst>
              </a:tr>
              <a:tr h="370840">
                <a:tc>
                  <a:txBody>
                    <a:bodyPr/>
                    <a:lstStyle/>
                    <a:p>
                      <a:pPr algn="ctr"/>
                      <a:r>
                        <a:rPr lang="el-GR" dirty="0"/>
                        <a:t>&gt;1000 γραφήματα</a:t>
                      </a:r>
                    </a:p>
                  </a:txBody>
                  <a:tcPr/>
                </a:tc>
                <a:extLst>
                  <a:ext uri="{0D108BD9-81ED-4DB2-BD59-A6C34878D82A}">
                    <a16:rowId xmlns:a16="http://schemas.microsoft.com/office/drawing/2014/main" val="521648364"/>
                  </a:ext>
                </a:extLst>
              </a:tr>
            </a:tbl>
          </a:graphicData>
        </a:graphic>
      </p:graphicFrame>
      <p:sp>
        <p:nvSpPr>
          <p:cNvPr id="13" name="TextBox 12"/>
          <p:cNvSpPr txBox="1"/>
          <p:nvPr/>
        </p:nvSpPr>
        <p:spPr>
          <a:xfrm>
            <a:off x="7924799" y="1690687"/>
            <a:ext cx="3668889" cy="1477328"/>
          </a:xfrm>
          <a:prstGeom prst="rect">
            <a:avLst/>
          </a:prstGeom>
          <a:noFill/>
          <a:ln>
            <a:solidFill>
              <a:schemeClr val="bg2">
                <a:lumMod val="10000"/>
              </a:schemeClr>
            </a:solidFill>
          </a:ln>
        </p:spPr>
        <p:txBody>
          <a:bodyPr wrap="square" rtlCol="0">
            <a:spAutoFit/>
          </a:bodyPr>
          <a:lstStyle/>
          <a:p>
            <a:pPr marL="342900" indent="-342900">
              <a:buAutoNum type="arabicParenR"/>
            </a:pPr>
            <a:r>
              <a:rPr lang="el-GR" dirty="0"/>
              <a:t>Ο Ήλιος ως πηγή σωματιδίων</a:t>
            </a:r>
          </a:p>
          <a:p>
            <a:pPr marL="342900" indent="-342900">
              <a:buAutoNum type="arabicParenR"/>
            </a:pPr>
            <a:r>
              <a:rPr lang="el-GR" dirty="0"/>
              <a:t>Ηλιακά ενεργητικά σωματίδια</a:t>
            </a:r>
          </a:p>
          <a:p>
            <a:pPr marL="342900" indent="-342900">
              <a:buAutoNum type="arabicParenR"/>
            </a:pPr>
            <a:r>
              <a:rPr lang="el-GR" dirty="0"/>
              <a:t>Διαστημικός καιρός και Διαστημικές αποστολές</a:t>
            </a:r>
          </a:p>
          <a:p>
            <a:pPr marL="342900" indent="-342900">
              <a:buAutoNum type="arabicParenR"/>
            </a:pPr>
            <a:r>
              <a:rPr lang="el-GR" dirty="0"/>
              <a:t>Υπολογιστικό μέρος </a:t>
            </a:r>
          </a:p>
        </p:txBody>
      </p:sp>
      <p:sp>
        <p:nvSpPr>
          <p:cNvPr id="17" name="TextBox 16"/>
          <p:cNvSpPr txBox="1"/>
          <p:nvPr/>
        </p:nvSpPr>
        <p:spPr>
          <a:xfrm>
            <a:off x="7924798" y="3443288"/>
            <a:ext cx="3668889" cy="2031325"/>
          </a:xfrm>
          <a:prstGeom prst="rect">
            <a:avLst/>
          </a:prstGeom>
          <a:noFill/>
          <a:ln>
            <a:solidFill>
              <a:schemeClr val="tx1">
                <a:lumMod val="95000"/>
                <a:lumOff val="5000"/>
              </a:schemeClr>
            </a:solidFill>
          </a:ln>
        </p:spPr>
        <p:txBody>
          <a:bodyPr wrap="square" rtlCol="0">
            <a:spAutoFit/>
          </a:bodyPr>
          <a:lstStyle/>
          <a:p>
            <a:pPr marL="342900" indent="-342900">
              <a:buFont typeface="+mj-lt"/>
              <a:buAutoNum type="alphaUcPeriod"/>
            </a:pPr>
            <a:r>
              <a:rPr lang="el-GR" dirty="0"/>
              <a:t> Μαγνητικό πεδίο Ήλιο &amp; Κίνηση σωματιδίων</a:t>
            </a:r>
            <a:endParaRPr lang="en-US" dirty="0"/>
          </a:p>
          <a:p>
            <a:pPr marL="342900" indent="-342900">
              <a:buFont typeface="+mj-lt"/>
              <a:buAutoNum type="alphaUcPeriod"/>
            </a:pPr>
            <a:r>
              <a:rPr lang="el-GR" dirty="0"/>
              <a:t>Πλανήτες και Μαγνητόσφαιρες</a:t>
            </a:r>
          </a:p>
          <a:p>
            <a:pPr marL="342900" indent="-342900">
              <a:buFont typeface="+mj-lt"/>
              <a:buAutoNum type="alphaUcPeriod"/>
            </a:pPr>
            <a:r>
              <a:rPr lang="el-GR" dirty="0"/>
              <a:t>Στοιχεία Πυρηνικής φυσικής</a:t>
            </a:r>
          </a:p>
          <a:p>
            <a:pPr marL="342900" indent="-342900">
              <a:buFont typeface="+mj-lt"/>
              <a:buAutoNum type="alphaUcPeriod"/>
            </a:pPr>
            <a:r>
              <a:rPr lang="el-GR" dirty="0"/>
              <a:t>Κοσμική Ακτινοβολία</a:t>
            </a:r>
          </a:p>
          <a:p>
            <a:pPr marL="342900" indent="-342900">
              <a:buFont typeface="+mj-lt"/>
              <a:buAutoNum type="alphaUcPeriod"/>
            </a:pPr>
            <a:r>
              <a:rPr lang="el-GR" dirty="0"/>
              <a:t>Μηχανισμοί επιτάχυνσης</a:t>
            </a:r>
          </a:p>
          <a:p>
            <a:pPr marL="342900" indent="-342900">
              <a:buFont typeface="+mj-lt"/>
              <a:buAutoNum type="alphaUcPeriod"/>
            </a:pPr>
            <a:r>
              <a:rPr lang="el-GR" dirty="0"/>
              <a:t>Εξτρά γραφήματα</a:t>
            </a:r>
          </a:p>
        </p:txBody>
      </p:sp>
      <p:cxnSp>
        <p:nvCxnSpPr>
          <p:cNvPr id="19" name="Ευθύγραμμο βέλος σύνδεσης 18"/>
          <p:cNvCxnSpPr>
            <a:endCxn id="17" idx="1"/>
          </p:cNvCxnSpPr>
          <p:nvPr/>
        </p:nvCxnSpPr>
        <p:spPr>
          <a:xfrm>
            <a:off x="6667497" y="2926080"/>
            <a:ext cx="1257301" cy="1532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Ευθύγραμμο βέλος σύνδεσης 13"/>
          <p:cNvCxnSpPr>
            <a:endCxn id="13" idx="1"/>
          </p:cNvCxnSpPr>
          <p:nvPr/>
        </p:nvCxnSpPr>
        <p:spPr>
          <a:xfrm flipV="1">
            <a:off x="6667497" y="2429351"/>
            <a:ext cx="1257302" cy="1195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Θέση αριθμού διαφάνειας 15"/>
          <p:cNvSpPr>
            <a:spLocks noGrp="1"/>
          </p:cNvSpPr>
          <p:nvPr>
            <p:ph type="sldNum" sz="quarter" idx="12"/>
          </p:nvPr>
        </p:nvSpPr>
        <p:spPr/>
        <p:txBody>
          <a:bodyPr/>
          <a:lstStyle/>
          <a:p>
            <a:fld id="{A9FD4313-9E2D-4001-9D23-323BB65F54DF}" type="slidenum">
              <a:rPr lang="el-GR" smtClean="0"/>
              <a:t>2</a:t>
            </a:fld>
            <a:endParaRPr lang="el-GR" dirty="0"/>
          </a:p>
        </p:txBody>
      </p:sp>
      <p:sp>
        <p:nvSpPr>
          <p:cNvPr id="20" name="Θέση υποσέλιδου 19"/>
          <p:cNvSpPr>
            <a:spLocks noGrp="1"/>
          </p:cNvSpPr>
          <p:nvPr>
            <p:ph type="ftr" sz="quarter" idx="11"/>
          </p:nvPr>
        </p:nvSpPr>
        <p:spPr/>
        <p:txBody>
          <a:bodyPr/>
          <a:lstStyle/>
          <a:p>
            <a:r>
              <a:rPr lang="en-US" dirty="0"/>
              <a:t>Solar Energetic Particles  - SREM</a:t>
            </a:r>
            <a:endParaRPr lang="el-GR" dirty="0"/>
          </a:p>
        </p:txBody>
      </p:sp>
    </p:spTree>
    <p:extLst>
      <p:ext uri="{BB962C8B-B14F-4D97-AF65-F5344CB8AC3E}">
        <p14:creationId xmlns:p14="http://schemas.microsoft.com/office/powerpoint/2010/main" val="324699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Αποσυνέλιξη των μετρήσεων</a:t>
            </a:r>
          </a:p>
        </p:txBody>
      </p:sp>
      <mc:AlternateContent xmlns:mc="http://schemas.openxmlformats.org/markup-compatibility/2006" xmlns:a14="http://schemas.microsoft.com/office/drawing/2010/main">
        <mc:Choice Requires="a14">
          <p:sp>
            <p:nvSpPr>
              <p:cNvPr id="3" name="Θέση περιεχομένου 2"/>
              <p:cNvSpPr>
                <a:spLocks noGrp="1"/>
              </p:cNvSpPr>
              <p:nvPr>
                <p:ph idx="1"/>
              </p:nvPr>
            </p:nvSpPr>
            <p:spPr/>
            <p:txBody>
              <a:bodyPr>
                <a:normAutofit fontScale="92500"/>
              </a:bodyPr>
              <a:lstStyle/>
              <a:p>
                <a:pPr marL="0" indent="0">
                  <a:buNone/>
                </a:pPr>
                <a:r>
                  <a:rPr lang="el-GR" dirty="0"/>
                  <a:t> Αν θέλουμε να έχουμε ροή αντί για </a:t>
                </a:r>
                <a:r>
                  <a:rPr lang="en-US" dirty="0"/>
                  <a:t>countrates (</a:t>
                </a:r>
                <a:r>
                  <a:rPr lang="el-GR" dirty="0"/>
                  <a:t>πρωτογενείς μετρήσεις)</a:t>
                </a:r>
              </a:p>
              <a:p>
                <a:pPr marL="0" indent="0">
                  <a:buNone/>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rPr>
                          </m:ctrlPr>
                        </m:sSubPr>
                        <m:e>
                          <m:r>
                            <a:rPr lang="el-GR" i="1">
                              <a:latin typeface="Cambria Math" panose="02040503050406030204" pitchFamily="18" charset="0"/>
                            </a:rPr>
                            <m:t>𝑐</m:t>
                          </m:r>
                        </m:e>
                        <m:sub>
                          <m:r>
                            <a:rPr lang="el-GR" i="1">
                              <a:latin typeface="Cambria Math" panose="02040503050406030204" pitchFamily="18" charset="0"/>
                            </a:rPr>
                            <m:t>𝑖</m:t>
                          </m:r>
                        </m:sub>
                      </m:sSub>
                      <m:r>
                        <a:rPr lang="el-GR" i="1">
                          <a:latin typeface="Cambria Math" panose="02040503050406030204" pitchFamily="18" charset="0"/>
                        </a:rPr>
                        <m:t>=</m:t>
                      </m:r>
                      <m:nary>
                        <m:naryPr>
                          <m:chr m:val="∑"/>
                          <m:limLoc m:val="undOvr"/>
                          <m:supHide m:val="on"/>
                          <m:ctrlPr>
                            <a:rPr lang="el-GR" i="1">
                              <a:latin typeface="Cambria Math" panose="02040503050406030204" pitchFamily="18" charset="0"/>
                            </a:rPr>
                          </m:ctrlPr>
                        </m:naryPr>
                        <m:sub>
                          <m:r>
                            <a:rPr lang="el-GR" i="1">
                              <a:latin typeface="Cambria Math" panose="02040503050406030204" pitchFamily="18" charset="0"/>
                            </a:rPr>
                            <m:t>𝑞</m:t>
                          </m:r>
                          <m:r>
                            <a:rPr lang="el-GR" i="1">
                              <a:latin typeface="Cambria Math" panose="02040503050406030204" pitchFamily="18" charset="0"/>
                            </a:rPr>
                            <m:t>=</m:t>
                          </m:r>
                          <m:r>
                            <a:rPr lang="el-GR" i="1">
                              <a:latin typeface="Cambria Math" panose="02040503050406030204" pitchFamily="18" charset="0"/>
                            </a:rPr>
                            <m:t>𝑝</m:t>
                          </m:r>
                          <m:r>
                            <a:rPr lang="el-GR" i="1">
                              <a:latin typeface="Cambria Math" panose="02040503050406030204" pitchFamily="18" charset="0"/>
                            </a:rPr>
                            <m:t>,</m:t>
                          </m:r>
                          <m:r>
                            <a:rPr lang="el-GR" i="1">
                              <a:latin typeface="Cambria Math" panose="02040503050406030204" pitchFamily="18" charset="0"/>
                            </a:rPr>
                            <m:t>𝑒</m:t>
                          </m:r>
                        </m:sub>
                        <m:sup/>
                        <m:e>
                          <m:nary>
                            <m:naryPr>
                              <m:limLoc m:val="undOvr"/>
                              <m:ctrlPr>
                                <a:rPr lang="el-GR" i="1">
                                  <a:latin typeface="Cambria Math" panose="02040503050406030204" pitchFamily="18" charset="0"/>
                                </a:rPr>
                              </m:ctrlPr>
                            </m:naryPr>
                            <m:sub>
                              <m:sSub>
                                <m:sSubPr>
                                  <m:ctrlPr>
                                    <a:rPr lang="el-GR" i="1">
                                      <a:latin typeface="Cambria Math" panose="02040503050406030204" pitchFamily="18" charset="0"/>
                                    </a:rPr>
                                  </m:ctrlPr>
                                </m:sSubPr>
                                <m:e>
                                  <m:r>
                                    <a:rPr lang="el-GR" i="1">
                                      <a:latin typeface="Cambria Math" panose="02040503050406030204" pitchFamily="18" charset="0"/>
                                    </a:rPr>
                                    <m:t>𝐸</m:t>
                                  </m:r>
                                </m:e>
                                <m:sub>
                                  <m:r>
                                    <a:rPr lang="el-GR" i="1">
                                      <a:latin typeface="Cambria Math" panose="02040503050406030204" pitchFamily="18" charset="0"/>
                                    </a:rPr>
                                    <m:t>𝑚𝑖𝑛</m:t>
                                  </m:r>
                                </m:sub>
                              </m:sSub>
                            </m:sub>
                            <m:sup>
                              <m:sSub>
                                <m:sSubPr>
                                  <m:ctrlPr>
                                    <a:rPr lang="el-GR" i="1">
                                      <a:latin typeface="Cambria Math" panose="02040503050406030204" pitchFamily="18" charset="0"/>
                                    </a:rPr>
                                  </m:ctrlPr>
                                </m:sSubPr>
                                <m:e>
                                  <m:r>
                                    <a:rPr lang="el-GR" i="1">
                                      <a:latin typeface="Cambria Math" panose="02040503050406030204" pitchFamily="18" charset="0"/>
                                    </a:rPr>
                                    <m:t>𝐸</m:t>
                                  </m:r>
                                </m:e>
                                <m:sub>
                                  <m:r>
                                    <a:rPr lang="el-GR" i="1">
                                      <a:latin typeface="Cambria Math" panose="02040503050406030204" pitchFamily="18" charset="0"/>
                                    </a:rPr>
                                    <m:t>𝑚𝑎𝑥</m:t>
                                  </m:r>
                                </m:sub>
                              </m:sSub>
                            </m:sup>
                            <m:e>
                              <m:sSub>
                                <m:sSubPr>
                                  <m:ctrlPr>
                                    <a:rPr lang="el-GR" i="1">
                                      <a:latin typeface="Cambria Math" panose="02040503050406030204" pitchFamily="18" charset="0"/>
                                    </a:rPr>
                                  </m:ctrlPr>
                                </m:sSubPr>
                                <m:e>
                                  <m:r>
                                    <a:rPr lang="el-GR" i="1">
                                      <a:latin typeface="Cambria Math" panose="02040503050406030204" pitchFamily="18" charset="0"/>
                                    </a:rPr>
                                    <m:t>𝑓</m:t>
                                  </m:r>
                                </m:e>
                                <m:sub>
                                  <m:r>
                                    <a:rPr lang="el-GR" i="1">
                                      <a:latin typeface="Cambria Math" panose="02040503050406030204" pitchFamily="18" charset="0"/>
                                    </a:rPr>
                                    <m:t>𝑞</m:t>
                                  </m:r>
                                </m:sub>
                              </m:sSub>
                              <m:d>
                                <m:dPr>
                                  <m:ctrlPr>
                                    <a:rPr lang="el-GR" i="1">
                                      <a:latin typeface="Cambria Math" panose="02040503050406030204" pitchFamily="18" charset="0"/>
                                    </a:rPr>
                                  </m:ctrlPr>
                                </m:dPr>
                                <m:e>
                                  <m:r>
                                    <a:rPr lang="el-GR" i="1">
                                      <a:latin typeface="Cambria Math" panose="02040503050406030204" pitchFamily="18" charset="0"/>
                                    </a:rPr>
                                    <m:t>𝐸</m:t>
                                  </m:r>
                                </m:e>
                              </m:d>
                              <m:r>
                                <a:rPr lang="el-GR" i="1">
                                  <a:latin typeface="Cambria Math" panose="02040503050406030204" pitchFamily="18" charset="0"/>
                                </a:rPr>
                                <m:t> ∙</m:t>
                              </m:r>
                              <m:r>
                                <a:rPr lang="el-GR" i="1">
                                  <a:latin typeface="Cambria Math" panose="02040503050406030204" pitchFamily="18" charset="0"/>
                                </a:rPr>
                                <m:t>𝑅</m:t>
                              </m:r>
                              <m:sSub>
                                <m:sSubPr>
                                  <m:ctrlPr>
                                    <a:rPr lang="el-GR" i="1">
                                      <a:latin typeface="Cambria Math" panose="02040503050406030204" pitchFamily="18" charset="0"/>
                                    </a:rPr>
                                  </m:ctrlPr>
                                </m:sSubPr>
                                <m:e>
                                  <m:r>
                                    <a:rPr lang="el-GR" i="1">
                                      <a:latin typeface="Cambria Math" panose="02040503050406030204" pitchFamily="18" charset="0"/>
                                    </a:rPr>
                                    <m:t>𝐹</m:t>
                                  </m:r>
                                </m:e>
                                <m:sub>
                                  <m:r>
                                    <a:rPr lang="el-GR" i="1">
                                      <a:latin typeface="Cambria Math" panose="02040503050406030204" pitchFamily="18" charset="0"/>
                                    </a:rPr>
                                    <m:t>𝑖</m:t>
                                  </m:r>
                                  <m:r>
                                    <a:rPr lang="el-GR" i="1">
                                      <a:latin typeface="Cambria Math" panose="02040503050406030204" pitchFamily="18" charset="0"/>
                                    </a:rPr>
                                    <m:t>,</m:t>
                                  </m:r>
                                  <m:r>
                                    <a:rPr lang="el-GR" i="1">
                                      <a:latin typeface="Cambria Math" panose="02040503050406030204" pitchFamily="18" charset="0"/>
                                    </a:rPr>
                                    <m:t>𝑞</m:t>
                                  </m:r>
                                </m:sub>
                              </m:sSub>
                            </m:e>
                          </m:nary>
                          <m:d>
                            <m:dPr>
                              <m:ctrlPr>
                                <a:rPr lang="el-GR" i="1">
                                  <a:latin typeface="Cambria Math" panose="02040503050406030204" pitchFamily="18" charset="0"/>
                                </a:rPr>
                              </m:ctrlPr>
                            </m:dPr>
                            <m:e>
                              <m:r>
                                <a:rPr lang="el-GR" i="1">
                                  <a:latin typeface="Cambria Math" panose="02040503050406030204" pitchFamily="18" charset="0"/>
                                </a:rPr>
                                <m:t>𝐸</m:t>
                              </m:r>
                            </m:e>
                          </m:d>
                          <m:r>
                            <a:rPr lang="el-GR" i="1">
                              <a:latin typeface="Cambria Math" panose="02040503050406030204" pitchFamily="18" charset="0"/>
                            </a:rPr>
                            <m:t>𝑑𝐸</m:t>
                          </m:r>
                        </m:e>
                      </m:nary>
                      <m:r>
                        <a:rPr lang="el-GR" i="1">
                          <a:latin typeface="Cambria Math" panose="02040503050406030204" pitchFamily="18" charset="0"/>
                        </a:rPr>
                        <m:t> ,  [#/</m:t>
                      </m:r>
                      <m:r>
                        <a:rPr lang="el-GR" i="1">
                          <a:latin typeface="Cambria Math" panose="02040503050406030204" pitchFamily="18" charset="0"/>
                        </a:rPr>
                        <m:t>𝑠𝑒𝑐</m:t>
                      </m:r>
                      <m:r>
                        <a:rPr lang="el-GR" i="1">
                          <a:latin typeface="Cambria Math" panose="02040503050406030204" pitchFamily="18" charset="0"/>
                        </a:rPr>
                        <m:t>]</m:t>
                      </m:r>
                    </m:oMath>
                  </m:oMathPara>
                </a14:m>
                <a:endParaRPr lang="el-GR" dirty="0"/>
              </a:p>
              <a:p>
                <a:pPr marL="0" indent="0">
                  <a:buNone/>
                </a:pPr>
                <a:r>
                  <a:rPr lang="el-GR" dirty="0"/>
                  <a:t>Ενώ συγκεκριμένα για το </a:t>
                </a:r>
                <a:r>
                  <a:rPr lang="en-US" dirty="0"/>
                  <a:t>SREM</a:t>
                </a:r>
                <a:r>
                  <a:rPr lang="el-GR" dirty="0"/>
                  <a:t> έχουμε:</a:t>
                </a:r>
              </a:p>
              <a:p>
                <a:pPr marL="0" indent="0">
                  <a:buNone/>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rPr>
                          </m:ctrlPr>
                        </m:sSubPr>
                        <m:e>
                          <m:r>
                            <a:rPr lang="el-GR" i="1">
                              <a:latin typeface="Cambria Math" panose="02040503050406030204" pitchFamily="18" charset="0"/>
                            </a:rPr>
                            <m:t>𝑐</m:t>
                          </m:r>
                        </m:e>
                        <m:sub>
                          <m:r>
                            <a:rPr lang="el-GR" i="1">
                              <a:latin typeface="Cambria Math" panose="02040503050406030204" pitchFamily="18" charset="0"/>
                            </a:rPr>
                            <m:t>𝑖</m:t>
                          </m:r>
                        </m:sub>
                      </m:sSub>
                      <m:r>
                        <a:rPr lang="el-GR" i="1">
                          <a:latin typeface="Cambria Math" panose="02040503050406030204" pitchFamily="18" charset="0"/>
                        </a:rPr>
                        <m:t>=</m:t>
                      </m:r>
                      <m:nary>
                        <m:naryPr>
                          <m:chr m:val="∑"/>
                          <m:limLoc m:val="undOvr"/>
                          <m:supHide m:val="on"/>
                          <m:ctrlPr>
                            <a:rPr lang="el-GR" i="1">
                              <a:latin typeface="Cambria Math" panose="02040503050406030204" pitchFamily="18" charset="0"/>
                            </a:rPr>
                          </m:ctrlPr>
                        </m:naryPr>
                        <m:sub>
                          <m:r>
                            <a:rPr lang="el-GR" i="1">
                              <a:latin typeface="Cambria Math" panose="02040503050406030204" pitchFamily="18" charset="0"/>
                            </a:rPr>
                            <m:t>𝑞</m:t>
                          </m:r>
                          <m:r>
                            <a:rPr lang="el-GR" i="1">
                              <a:latin typeface="Cambria Math" panose="02040503050406030204" pitchFamily="18" charset="0"/>
                            </a:rPr>
                            <m:t>=</m:t>
                          </m:r>
                          <m:r>
                            <a:rPr lang="el-GR" i="1">
                              <a:latin typeface="Cambria Math" panose="02040503050406030204" pitchFamily="18" charset="0"/>
                            </a:rPr>
                            <m:t>𝑝</m:t>
                          </m:r>
                          <m:r>
                            <a:rPr lang="el-GR" i="1">
                              <a:latin typeface="Cambria Math" panose="02040503050406030204" pitchFamily="18" charset="0"/>
                            </a:rPr>
                            <m:t>,</m:t>
                          </m:r>
                          <m:r>
                            <a:rPr lang="el-GR" i="1">
                              <a:latin typeface="Cambria Math" panose="02040503050406030204" pitchFamily="18" charset="0"/>
                            </a:rPr>
                            <m:t>𝑒</m:t>
                          </m:r>
                        </m:sub>
                        <m:sup/>
                        <m:e>
                          <m:nary>
                            <m:naryPr>
                              <m:limLoc m:val="undOvr"/>
                              <m:ctrlPr>
                                <a:rPr lang="el-GR" i="1">
                                  <a:latin typeface="Cambria Math" panose="02040503050406030204" pitchFamily="18" charset="0"/>
                                </a:rPr>
                              </m:ctrlPr>
                            </m:naryPr>
                            <m:sub>
                              <m:sSub>
                                <m:sSubPr>
                                  <m:ctrlPr>
                                    <a:rPr lang="el-GR" i="1">
                                      <a:latin typeface="Cambria Math" panose="02040503050406030204" pitchFamily="18" charset="0"/>
                                    </a:rPr>
                                  </m:ctrlPr>
                                </m:sSubPr>
                                <m:e>
                                  <m:r>
                                    <a:rPr lang="el-GR" i="1">
                                      <a:latin typeface="Cambria Math" panose="02040503050406030204" pitchFamily="18" charset="0"/>
                                    </a:rPr>
                                    <m:t>𝐸</m:t>
                                  </m:r>
                                </m:e>
                                <m:sub>
                                  <m:r>
                                    <a:rPr lang="el-GR" i="1">
                                      <a:latin typeface="Cambria Math" panose="02040503050406030204" pitchFamily="18" charset="0"/>
                                    </a:rPr>
                                    <m:t>𝑚𝑖𝑛</m:t>
                                  </m:r>
                                </m:sub>
                              </m:sSub>
                            </m:sub>
                            <m:sup>
                              <m:sSub>
                                <m:sSubPr>
                                  <m:ctrlPr>
                                    <a:rPr lang="el-GR" i="1">
                                      <a:latin typeface="Cambria Math" panose="02040503050406030204" pitchFamily="18" charset="0"/>
                                    </a:rPr>
                                  </m:ctrlPr>
                                </m:sSubPr>
                                <m:e>
                                  <m:r>
                                    <a:rPr lang="el-GR" i="1">
                                      <a:latin typeface="Cambria Math" panose="02040503050406030204" pitchFamily="18" charset="0"/>
                                    </a:rPr>
                                    <m:t>𝐸</m:t>
                                  </m:r>
                                </m:e>
                                <m:sub>
                                  <m:r>
                                    <a:rPr lang="el-GR" i="1">
                                      <a:latin typeface="Cambria Math" panose="02040503050406030204" pitchFamily="18" charset="0"/>
                                    </a:rPr>
                                    <m:t>𝑚𝑎𝑥</m:t>
                                  </m:r>
                                </m:sub>
                              </m:sSub>
                            </m:sup>
                            <m:e>
                              <m:sSub>
                                <m:sSubPr>
                                  <m:ctrlPr>
                                    <a:rPr lang="el-GR" i="1">
                                      <a:latin typeface="Cambria Math" panose="02040503050406030204" pitchFamily="18" charset="0"/>
                                    </a:rPr>
                                  </m:ctrlPr>
                                </m:sSubPr>
                                <m:e>
                                  <m:r>
                                    <a:rPr lang="el-GR" i="1">
                                      <a:latin typeface="Cambria Math" panose="02040503050406030204" pitchFamily="18" charset="0"/>
                                    </a:rPr>
                                    <m:t>𝑓</m:t>
                                  </m:r>
                                </m:e>
                                <m:sub>
                                  <m:r>
                                    <a:rPr lang="el-GR" i="1">
                                      <a:latin typeface="Cambria Math" panose="02040503050406030204" pitchFamily="18" charset="0"/>
                                    </a:rPr>
                                    <m:t>𝑞</m:t>
                                  </m:r>
                                </m:sub>
                              </m:sSub>
                              <m:d>
                                <m:dPr>
                                  <m:ctrlPr>
                                    <a:rPr lang="el-GR" i="1">
                                      <a:latin typeface="Cambria Math" panose="02040503050406030204" pitchFamily="18" charset="0"/>
                                    </a:rPr>
                                  </m:ctrlPr>
                                </m:dPr>
                                <m:e>
                                  <m:r>
                                    <a:rPr lang="el-GR" i="1">
                                      <a:latin typeface="Cambria Math" panose="02040503050406030204" pitchFamily="18" charset="0"/>
                                    </a:rPr>
                                    <m:t>𝐸</m:t>
                                  </m:r>
                                </m:e>
                              </m:d>
                              <m:r>
                                <a:rPr lang="el-GR" i="1">
                                  <a:latin typeface="Cambria Math" panose="02040503050406030204" pitchFamily="18" charset="0"/>
                                </a:rPr>
                                <m:t> ∙</m:t>
                              </m:r>
                              <m:r>
                                <a:rPr lang="el-GR" i="1">
                                  <a:latin typeface="Cambria Math" panose="02040503050406030204" pitchFamily="18" charset="0"/>
                                </a:rPr>
                                <m:t>𝑅</m:t>
                              </m:r>
                              <m:sSub>
                                <m:sSubPr>
                                  <m:ctrlPr>
                                    <a:rPr lang="el-GR" i="1">
                                      <a:latin typeface="Cambria Math" panose="02040503050406030204" pitchFamily="18" charset="0"/>
                                    </a:rPr>
                                  </m:ctrlPr>
                                </m:sSubPr>
                                <m:e>
                                  <m:r>
                                    <a:rPr lang="el-GR" i="1">
                                      <a:latin typeface="Cambria Math" panose="02040503050406030204" pitchFamily="18" charset="0"/>
                                    </a:rPr>
                                    <m:t>𝐹</m:t>
                                  </m:r>
                                </m:e>
                                <m:sub>
                                  <m:r>
                                    <a:rPr lang="el-GR" i="1">
                                      <a:latin typeface="Cambria Math" panose="02040503050406030204" pitchFamily="18" charset="0"/>
                                    </a:rPr>
                                    <m:t>𝑖</m:t>
                                  </m:r>
                                  <m:r>
                                    <a:rPr lang="el-GR" i="1">
                                      <a:latin typeface="Cambria Math" panose="02040503050406030204" pitchFamily="18" charset="0"/>
                                    </a:rPr>
                                    <m:t>,</m:t>
                                  </m:r>
                                  <m:r>
                                    <a:rPr lang="el-GR" i="1">
                                      <a:latin typeface="Cambria Math" panose="02040503050406030204" pitchFamily="18" charset="0"/>
                                    </a:rPr>
                                    <m:t>𝑞</m:t>
                                  </m:r>
                                </m:sub>
                              </m:sSub>
                            </m:e>
                          </m:nary>
                          <m:d>
                            <m:dPr>
                              <m:ctrlPr>
                                <a:rPr lang="el-GR" i="1">
                                  <a:latin typeface="Cambria Math" panose="02040503050406030204" pitchFamily="18" charset="0"/>
                                </a:rPr>
                              </m:ctrlPr>
                            </m:dPr>
                            <m:e>
                              <m:r>
                                <a:rPr lang="el-GR" i="1">
                                  <a:latin typeface="Cambria Math" panose="02040503050406030204" pitchFamily="18" charset="0"/>
                                </a:rPr>
                                <m:t>𝐸</m:t>
                              </m:r>
                            </m:e>
                          </m:d>
                          <m:r>
                            <a:rPr lang="el-GR" i="1">
                              <a:latin typeface="Cambria Math" panose="02040503050406030204" pitchFamily="18" charset="0"/>
                            </a:rPr>
                            <m:t>𝑑𝐸</m:t>
                          </m:r>
                        </m:e>
                      </m:nary>
                      <m:r>
                        <a:rPr lang="el-GR" i="1">
                          <a:latin typeface="Cambria Math" panose="02040503050406030204" pitchFamily="18" charset="0"/>
                        </a:rPr>
                        <m:t>=</m:t>
                      </m:r>
                      <m:nary>
                        <m:naryPr>
                          <m:limLoc m:val="undOvr"/>
                          <m:ctrlPr>
                            <a:rPr lang="el-GR" i="1">
                              <a:latin typeface="Cambria Math" panose="02040503050406030204" pitchFamily="18" charset="0"/>
                            </a:rPr>
                          </m:ctrlPr>
                        </m:naryPr>
                        <m:sub>
                          <m:sSub>
                            <m:sSubPr>
                              <m:ctrlPr>
                                <a:rPr lang="el-GR" i="1">
                                  <a:latin typeface="Cambria Math" panose="02040503050406030204" pitchFamily="18" charset="0"/>
                                </a:rPr>
                              </m:ctrlPr>
                            </m:sSubPr>
                            <m:e>
                              <m:r>
                                <a:rPr lang="el-GR" i="1">
                                  <a:latin typeface="Cambria Math" panose="02040503050406030204" pitchFamily="18" charset="0"/>
                                </a:rPr>
                                <m:t>𝐸</m:t>
                              </m:r>
                            </m:e>
                            <m:sub>
                              <m:r>
                                <a:rPr lang="el-GR" i="1">
                                  <a:latin typeface="Cambria Math" panose="02040503050406030204" pitchFamily="18" charset="0"/>
                                </a:rPr>
                                <m:t>𝑚𝑖𝑛</m:t>
                              </m:r>
                            </m:sub>
                          </m:sSub>
                        </m:sub>
                        <m:sup>
                          <m:sSub>
                            <m:sSubPr>
                              <m:ctrlPr>
                                <a:rPr lang="el-GR" i="1">
                                  <a:latin typeface="Cambria Math" panose="02040503050406030204" pitchFamily="18" charset="0"/>
                                </a:rPr>
                              </m:ctrlPr>
                            </m:sSubPr>
                            <m:e>
                              <m:r>
                                <a:rPr lang="el-GR" i="1">
                                  <a:latin typeface="Cambria Math" panose="02040503050406030204" pitchFamily="18" charset="0"/>
                                </a:rPr>
                                <m:t>𝐸</m:t>
                              </m:r>
                            </m:e>
                            <m:sub>
                              <m:r>
                                <a:rPr lang="el-GR" i="1">
                                  <a:latin typeface="Cambria Math" panose="02040503050406030204" pitchFamily="18" charset="0"/>
                                </a:rPr>
                                <m:t>𝑚𝑎𝑥</m:t>
                              </m:r>
                            </m:sub>
                          </m:sSub>
                        </m:sup>
                        <m:e>
                          <m:sSub>
                            <m:sSubPr>
                              <m:ctrlPr>
                                <a:rPr lang="el-GR" i="1">
                                  <a:latin typeface="Cambria Math" panose="02040503050406030204" pitchFamily="18" charset="0"/>
                                </a:rPr>
                              </m:ctrlPr>
                            </m:sSubPr>
                            <m:e>
                              <m:r>
                                <a:rPr lang="el-GR" i="1">
                                  <a:latin typeface="Cambria Math" panose="02040503050406030204" pitchFamily="18" charset="0"/>
                                </a:rPr>
                                <m:t>𝑓</m:t>
                              </m:r>
                            </m:e>
                            <m:sub>
                              <m:r>
                                <a:rPr lang="el-GR" i="1">
                                  <a:latin typeface="Cambria Math" panose="02040503050406030204" pitchFamily="18" charset="0"/>
                                </a:rPr>
                                <m:t>𝑝</m:t>
                              </m:r>
                            </m:sub>
                          </m:sSub>
                          <m:d>
                            <m:dPr>
                              <m:ctrlPr>
                                <a:rPr lang="el-GR" i="1">
                                  <a:latin typeface="Cambria Math" panose="02040503050406030204" pitchFamily="18" charset="0"/>
                                </a:rPr>
                              </m:ctrlPr>
                            </m:dPr>
                            <m:e>
                              <m:r>
                                <a:rPr lang="el-GR" i="1">
                                  <a:latin typeface="Cambria Math" panose="02040503050406030204" pitchFamily="18" charset="0"/>
                                </a:rPr>
                                <m:t>𝐸</m:t>
                              </m:r>
                            </m:e>
                          </m:d>
                          <m:r>
                            <a:rPr lang="el-GR" i="1">
                              <a:latin typeface="Cambria Math" panose="02040503050406030204" pitchFamily="18" charset="0"/>
                            </a:rPr>
                            <m:t> ∙</m:t>
                          </m:r>
                          <m:r>
                            <a:rPr lang="el-GR" i="1">
                              <a:latin typeface="Cambria Math" panose="02040503050406030204" pitchFamily="18" charset="0"/>
                            </a:rPr>
                            <m:t>𝑅</m:t>
                          </m:r>
                          <m:sSub>
                            <m:sSubPr>
                              <m:ctrlPr>
                                <a:rPr lang="el-GR" i="1">
                                  <a:latin typeface="Cambria Math" panose="02040503050406030204" pitchFamily="18" charset="0"/>
                                </a:rPr>
                              </m:ctrlPr>
                            </m:sSubPr>
                            <m:e>
                              <m:r>
                                <a:rPr lang="el-GR" i="1">
                                  <a:latin typeface="Cambria Math" panose="02040503050406030204" pitchFamily="18" charset="0"/>
                                </a:rPr>
                                <m:t>𝐹</m:t>
                              </m:r>
                            </m:e>
                            <m:sub>
                              <m:r>
                                <a:rPr lang="el-GR" i="1">
                                  <a:latin typeface="Cambria Math" panose="02040503050406030204" pitchFamily="18" charset="0"/>
                                </a:rPr>
                                <m:t>𝑖</m:t>
                              </m:r>
                              <m:r>
                                <a:rPr lang="el-GR" i="1">
                                  <a:latin typeface="Cambria Math" panose="02040503050406030204" pitchFamily="18" charset="0"/>
                                </a:rPr>
                                <m:t>,</m:t>
                              </m:r>
                              <m:r>
                                <a:rPr lang="en-US" i="1">
                                  <a:latin typeface="Cambria Math" panose="02040503050406030204" pitchFamily="18" charset="0"/>
                                </a:rPr>
                                <m:t>𝑝</m:t>
                              </m:r>
                            </m:sub>
                          </m:sSub>
                        </m:e>
                      </m:nary>
                      <m:d>
                        <m:dPr>
                          <m:ctrlPr>
                            <a:rPr lang="el-GR" i="1">
                              <a:latin typeface="Cambria Math" panose="02040503050406030204" pitchFamily="18" charset="0"/>
                            </a:rPr>
                          </m:ctrlPr>
                        </m:dPr>
                        <m:e>
                          <m:r>
                            <a:rPr lang="el-GR" i="1">
                              <a:latin typeface="Cambria Math" panose="02040503050406030204" pitchFamily="18" charset="0"/>
                            </a:rPr>
                            <m:t>𝐸</m:t>
                          </m:r>
                        </m:e>
                      </m:d>
                      <m:r>
                        <a:rPr lang="el-GR" i="1">
                          <a:latin typeface="Cambria Math" panose="02040503050406030204" pitchFamily="18" charset="0"/>
                        </a:rPr>
                        <m:t>𝑑𝐸</m:t>
                      </m:r>
                      <m:r>
                        <a:rPr lang="el-GR" i="1">
                          <a:latin typeface="Cambria Math" panose="02040503050406030204" pitchFamily="18" charset="0"/>
                        </a:rPr>
                        <m:t>+</m:t>
                      </m:r>
                      <m:nary>
                        <m:naryPr>
                          <m:limLoc m:val="undOvr"/>
                          <m:ctrlPr>
                            <a:rPr lang="el-GR" i="1">
                              <a:latin typeface="Cambria Math" panose="02040503050406030204" pitchFamily="18" charset="0"/>
                            </a:rPr>
                          </m:ctrlPr>
                        </m:naryPr>
                        <m:sub>
                          <m:sSub>
                            <m:sSubPr>
                              <m:ctrlPr>
                                <a:rPr lang="el-GR" i="1">
                                  <a:latin typeface="Cambria Math" panose="02040503050406030204" pitchFamily="18" charset="0"/>
                                </a:rPr>
                              </m:ctrlPr>
                            </m:sSubPr>
                            <m:e>
                              <m:r>
                                <a:rPr lang="el-GR" i="1">
                                  <a:latin typeface="Cambria Math" panose="02040503050406030204" pitchFamily="18" charset="0"/>
                                </a:rPr>
                                <m:t>𝐸</m:t>
                              </m:r>
                            </m:e>
                            <m:sub>
                              <m:r>
                                <a:rPr lang="el-GR" i="1">
                                  <a:latin typeface="Cambria Math" panose="02040503050406030204" pitchFamily="18" charset="0"/>
                                </a:rPr>
                                <m:t>𝑚𝑖𝑛</m:t>
                              </m:r>
                            </m:sub>
                          </m:sSub>
                        </m:sub>
                        <m:sup>
                          <m:sSub>
                            <m:sSubPr>
                              <m:ctrlPr>
                                <a:rPr lang="el-GR" i="1">
                                  <a:latin typeface="Cambria Math" panose="02040503050406030204" pitchFamily="18" charset="0"/>
                                </a:rPr>
                              </m:ctrlPr>
                            </m:sSubPr>
                            <m:e>
                              <m:r>
                                <a:rPr lang="el-GR" i="1">
                                  <a:latin typeface="Cambria Math" panose="02040503050406030204" pitchFamily="18" charset="0"/>
                                </a:rPr>
                                <m:t>𝐸</m:t>
                              </m:r>
                            </m:e>
                            <m:sub>
                              <m:r>
                                <a:rPr lang="el-GR" i="1">
                                  <a:latin typeface="Cambria Math" panose="02040503050406030204" pitchFamily="18" charset="0"/>
                                </a:rPr>
                                <m:t>𝑚𝑎𝑥</m:t>
                              </m:r>
                            </m:sub>
                          </m:sSub>
                        </m:sup>
                        <m:e>
                          <m:sSub>
                            <m:sSubPr>
                              <m:ctrlPr>
                                <a:rPr lang="el-GR" i="1">
                                  <a:latin typeface="Cambria Math" panose="02040503050406030204" pitchFamily="18" charset="0"/>
                                </a:rPr>
                              </m:ctrlPr>
                            </m:sSubPr>
                            <m:e>
                              <m:r>
                                <a:rPr lang="el-GR" i="1">
                                  <a:latin typeface="Cambria Math" panose="02040503050406030204" pitchFamily="18" charset="0"/>
                                </a:rPr>
                                <m:t>𝑓</m:t>
                              </m:r>
                            </m:e>
                            <m:sub>
                              <m:r>
                                <a:rPr lang="el-GR" i="1">
                                  <a:latin typeface="Cambria Math" panose="02040503050406030204" pitchFamily="18" charset="0"/>
                                </a:rPr>
                                <m:t>𝑒</m:t>
                              </m:r>
                            </m:sub>
                          </m:sSub>
                          <m:d>
                            <m:dPr>
                              <m:ctrlPr>
                                <a:rPr lang="el-GR" i="1">
                                  <a:latin typeface="Cambria Math" panose="02040503050406030204" pitchFamily="18" charset="0"/>
                                </a:rPr>
                              </m:ctrlPr>
                            </m:dPr>
                            <m:e>
                              <m:r>
                                <a:rPr lang="el-GR" i="1">
                                  <a:latin typeface="Cambria Math" panose="02040503050406030204" pitchFamily="18" charset="0"/>
                                </a:rPr>
                                <m:t>𝐸</m:t>
                              </m:r>
                            </m:e>
                          </m:d>
                          <m:r>
                            <a:rPr lang="el-GR" i="1">
                              <a:latin typeface="Cambria Math" panose="02040503050406030204" pitchFamily="18" charset="0"/>
                            </a:rPr>
                            <m:t> ∙</m:t>
                          </m:r>
                          <m:r>
                            <a:rPr lang="el-GR" i="1">
                              <a:latin typeface="Cambria Math" panose="02040503050406030204" pitchFamily="18" charset="0"/>
                            </a:rPr>
                            <m:t>𝑅</m:t>
                          </m:r>
                          <m:sSub>
                            <m:sSubPr>
                              <m:ctrlPr>
                                <a:rPr lang="el-GR" i="1">
                                  <a:latin typeface="Cambria Math" panose="02040503050406030204" pitchFamily="18" charset="0"/>
                                </a:rPr>
                              </m:ctrlPr>
                            </m:sSubPr>
                            <m:e>
                              <m:r>
                                <a:rPr lang="el-GR" i="1">
                                  <a:latin typeface="Cambria Math" panose="02040503050406030204" pitchFamily="18" charset="0"/>
                                </a:rPr>
                                <m:t>𝐹</m:t>
                              </m:r>
                            </m:e>
                            <m:sub>
                              <m:r>
                                <a:rPr lang="el-GR" i="1">
                                  <a:latin typeface="Cambria Math" panose="02040503050406030204" pitchFamily="18" charset="0"/>
                                </a:rPr>
                                <m:t>𝑖</m:t>
                              </m:r>
                              <m:r>
                                <a:rPr lang="el-GR" i="1">
                                  <a:latin typeface="Cambria Math" panose="02040503050406030204" pitchFamily="18" charset="0"/>
                                </a:rPr>
                                <m:t>,</m:t>
                              </m:r>
                              <m:r>
                                <a:rPr lang="el-GR" i="1">
                                  <a:latin typeface="Cambria Math" panose="02040503050406030204" pitchFamily="18" charset="0"/>
                                </a:rPr>
                                <m:t>𝑒</m:t>
                              </m:r>
                            </m:sub>
                          </m:sSub>
                        </m:e>
                      </m:nary>
                      <m:d>
                        <m:dPr>
                          <m:ctrlPr>
                            <a:rPr lang="el-GR" i="1">
                              <a:latin typeface="Cambria Math" panose="02040503050406030204" pitchFamily="18" charset="0"/>
                            </a:rPr>
                          </m:ctrlPr>
                        </m:dPr>
                        <m:e>
                          <m:r>
                            <a:rPr lang="el-GR" i="1">
                              <a:latin typeface="Cambria Math" panose="02040503050406030204" pitchFamily="18" charset="0"/>
                            </a:rPr>
                            <m:t>𝐸</m:t>
                          </m:r>
                        </m:e>
                      </m:d>
                      <m:r>
                        <a:rPr lang="el-GR" i="1">
                          <a:latin typeface="Cambria Math" panose="02040503050406030204" pitchFamily="18" charset="0"/>
                        </a:rPr>
                        <m:t>𝑑𝐸</m:t>
                      </m:r>
                    </m:oMath>
                  </m:oMathPara>
                </a14:m>
                <a:endParaRPr lang="el-GR" dirty="0"/>
              </a:p>
            </p:txBody>
          </p:sp>
        </mc:Choice>
        <mc:Fallback xmlns="">
          <p:sp>
            <p:nvSpPr>
              <p:cNvPr id="3" name="Θέση περιεχομένου 2"/>
              <p:cNvSpPr>
                <a:spLocks noGrp="1" noRot="1" noChangeAspect="1" noMove="1" noResize="1" noEditPoints="1" noAdjustHandles="1" noChangeArrowheads="1" noChangeShapeType="1" noTextEdit="1"/>
              </p:cNvSpPr>
              <p:nvPr>
                <p:ph idx="1"/>
              </p:nvPr>
            </p:nvSpPr>
            <p:spPr>
              <a:blipFill>
                <a:blip r:embed="rId3"/>
                <a:stretch>
                  <a:fillRect l="-1043" t="-2022"/>
                </a:stretch>
              </a:blipFill>
            </p:spPr>
            <p:txBody>
              <a:bodyPr/>
              <a:lstStyle/>
              <a:p>
                <a:r>
                  <a:rPr lang="el-GR">
                    <a:noFill/>
                  </a:rPr>
                  <a:t> </a:t>
                </a:r>
              </a:p>
            </p:txBody>
          </p:sp>
        </mc:Fallback>
      </mc:AlternateContent>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20</a:t>
            </a:fld>
            <a:endParaRPr lang="el-GR" dirty="0"/>
          </a:p>
        </p:txBody>
      </p:sp>
    </p:spTree>
    <p:extLst>
      <p:ext uri="{BB962C8B-B14F-4D97-AF65-F5344CB8AC3E}">
        <p14:creationId xmlns:p14="http://schemas.microsoft.com/office/powerpoint/2010/main" val="336935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Μέθοδοι αποσυνέλιξης</a:t>
            </a:r>
            <a:br>
              <a:rPr lang="el-GR" dirty="0"/>
            </a:br>
            <a:r>
              <a:rPr lang="el-GR" dirty="0"/>
              <a:t>Η παραμετρική μέθοδος</a:t>
            </a:r>
          </a:p>
        </p:txBody>
      </p:sp>
      <mc:AlternateContent xmlns:mc="http://schemas.openxmlformats.org/markup-compatibility/2006" xmlns:a14="http://schemas.microsoft.com/office/drawing/2010/main">
        <mc:Choice Requires="a14">
          <p:sp>
            <p:nvSpPr>
              <p:cNvPr id="3" name="Θέση περιεχομένου 2"/>
              <p:cNvSpPr>
                <a:spLocks noGrp="1"/>
              </p:cNvSpPr>
              <p:nvPr>
                <p:ph idx="1"/>
              </p:nvPr>
            </p:nvSpPr>
            <p:spPr/>
            <p:txBody>
              <a:bodyPr/>
              <a:lstStyle/>
              <a:p>
                <a:pPr marL="0" indent="0">
                  <a:buNone/>
                </a:pPr>
                <a:r>
                  <a:rPr lang="el-GR" dirty="0"/>
                  <a:t>Βασίζεται στην υπόθεση ότι υπάρχει παραμετρική μορφή στις συναρτήσεις. Συνήθως έχουμε μια επιλογή της μορφής:</a:t>
                </a:r>
              </a:p>
              <a:p>
                <a:pPr marL="0" indent="0" algn="ctr">
                  <a:buNone/>
                </a:pPr>
                <a14:m>
                  <m:oMath xmlns:m="http://schemas.openxmlformats.org/officeDocument/2006/math">
                    <m:sSub>
                      <m:sSubPr>
                        <m:ctrlPr>
                          <a:rPr lang="el-GR" i="1">
                            <a:latin typeface="Cambria Math" panose="02040503050406030204" pitchFamily="18" charset="0"/>
                          </a:rPr>
                        </m:ctrlPr>
                      </m:sSubPr>
                      <m:e>
                        <m:r>
                          <a:rPr lang="el-GR" i="1">
                            <a:latin typeface="Cambria Math" panose="02040503050406030204" pitchFamily="18" charset="0"/>
                          </a:rPr>
                          <m:t>𝑓</m:t>
                        </m:r>
                      </m:e>
                      <m:sub>
                        <m:r>
                          <a:rPr lang="el-GR" i="1">
                            <a:latin typeface="Cambria Math" panose="02040503050406030204" pitchFamily="18" charset="0"/>
                          </a:rPr>
                          <m:t>𝑝</m:t>
                        </m:r>
                      </m:sub>
                    </m:sSub>
                    <m:d>
                      <m:dPr>
                        <m:ctrlPr>
                          <a:rPr lang="el-GR" i="1">
                            <a:latin typeface="Cambria Math" panose="02040503050406030204" pitchFamily="18" charset="0"/>
                          </a:rPr>
                        </m:ctrlPr>
                      </m:dPr>
                      <m:e>
                        <m:r>
                          <a:rPr lang="el-GR" i="1">
                            <a:latin typeface="Cambria Math" panose="02040503050406030204" pitchFamily="18" charset="0"/>
                          </a:rPr>
                          <m:t>𝐸</m:t>
                        </m:r>
                        <m:r>
                          <a:rPr lang="el-GR" i="1">
                            <a:latin typeface="Cambria Math" panose="02040503050406030204" pitchFamily="18" charset="0"/>
                          </a:rPr>
                          <m:t>;</m:t>
                        </m:r>
                        <m:sSub>
                          <m:sSubPr>
                            <m:ctrlPr>
                              <a:rPr lang="el-GR" i="1">
                                <a:latin typeface="Cambria Math" panose="02040503050406030204" pitchFamily="18" charset="0"/>
                              </a:rPr>
                            </m:ctrlPr>
                          </m:sSubPr>
                          <m:e>
                            <m:r>
                              <a:rPr lang="el-GR" i="1">
                                <a:latin typeface="Cambria Math" panose="02040503050406030204" pitchFamily="18" charset="0"/>
                              </a:rPr>
                              <m:t>𝑓</m:t>
                            </m:r>
                          </m:e>
                          <m:sub>
                            <m:r>
                              <a:rPr lang="el-GR" i="1">
                                <a:latin typeface="Cambria Math" panose="02040503050406030204" pitchFamily="18" charset="0"/>
                              </a:rPr>
                              <m:t>𝑝</m:t>
                            </m:r>
                            <m:r>
                              <a:rPr lang="el-GR" i="1">
                                <a:latin typeface="Cambria Math" panose="02040503050406030204" pitchFamily="18" charset="0"/>
                              </a:rPr>
                              <m:t>,0</m:t>
                            </m:r>
                          </m:sub>
                        </m:sSub>
                        <m:r>
                          <a:rPr lang="el-GR" i="1">
                            <a:latin typeface="Cambria Math" panose="02040503050406030204" pitchFamily="18" charset="0"/>
                          </a:rPr>
                          <m:t>,</m:t>
                        </m:r>
                        <m:sSub>
                          <m:sSubPr>
                            <m:ctrlPr>
                              <a:rPr lang="el-GR" i="1">
                                <a:latin typeface="Cambria Math" panose="02040503050406030204" pitchFamily="18" charset="0"/>
                              </a:rPr>
                            </m:ctrlPr>
                          </m:sSubPr>
                          <m:e>
                            <m:r>
                              <a:rPr lang="el-GR" i="1">
                                <a:latin typeface="Cambria Math" panose="02040503050406030204" pitchFamily="18" charset="0"/>
                              </a:rPr>
                              <m:t>𝐸</m:t>
                            </m:r>
                          </m:e>
                          <m:sub>
                            <m:r>
                              <a:rPr lang="el-GR" i="1">
                                <a:latin typeface="Cambria Math" panose="02040503050406030204" pitchFamily="18" charset="0"/>
                              </a:rPr>
                              <m:t>0</m:t>
                            </m:r>
                          </m:sub>
                        </m:sSub>
                        <m:r>
                          <a:rPr lang="el-GR" i="1">
                            <a:latin typeface="Cambria Math" panose="02040503050406030204" pitchFamily="18" charset="0"/>
                          </a:rPr>
                          <m:t>,</m:t>
                        </m:r>
                        <m:sSub>
                          <m:sSubPr>
                            <m:ctrlPr>
                              <a:rPr lang="el-GR" i="1">
                                <a:latin typeface="Cambria Math" panose="02040503050406030204" pitchFamily="18" charset="0"/>
                              </a:rPr>
                            </m:ctrlPr>
                          </m:sSubPr>
                          <m:e>
                            <m:r>
                              <a:rPr lang="el-GR" i="1">
                                <a:latin typeface="Cambria Math" panose="02040503050406030204" pitchFamily="18" charset="0"/>
                              </a:rPr>
                              <m:t>𝛾</m:t>
                            </m:r>
                          </m:e>
                          <m:sub>
                            <m:r>
                              <a:rPr lang="en-US" i="1">
                                <a:latin typeface="Cambria Math" panose="02040503050406030204" pitchFamily="18" charset="0"/>
                              </a:rPr>
                              <m:t>𝑝</m:t>
                            </m:r>
                          </m:sub>
                        </m:sSub>
                      </m:e>
                    </m:d>
                    <m:r>
                      <a:rPr lang="el-GR" i="1">
                        <a:latin typeface="Cambria Math" panose="02040503050406030204" pitchFamily="18" charset="0"/>
                      </a:rPr>
                      <m:t>=</m:t>
                    </m:r>
                    <m:sSub>
                      <m:sSubPr>
                        <m:ctrlPr>
                          <a:rPr lang="el-GR" i="1">
                            <a:latin typeface="Cambria Math" panose="02040503050406030204" pitchFamily="18" charset="0"/>
                          </a:rPr>
                        </m:ctrlPr>
                      </m:sSubPr>
                      <m:e>
                        <m:r>
                          <a:rPr lang="el-GR" i="1">
                            <a:latin typeface="Cambria Math" panose="02040503050406030204" pitchFamily="18" charset="0"/>
                          </a:rPr>
                          <m:t>𝑓</m:t>
                        </m:r>
                      </m:e>
                      <m:sub>
                        <m:r>
                          <a:rPr lang="el-GR" i="1">
                            <a:latin typeface="Cambria Math" panose="02040503050406030204" pitchFamily="18" charset="0"/>
                          </a:rPr>
                          <m:t>𝑝</m:t>
                        </m:r>
                        <m:r>
                          <a:rPr lang="el-GR" i="1">
                            <a:latin typeface="Cambria Math" panose="02040503050406030204" pitchFamily="18" charset="0"/>
                          </a:rPr>
                          <m:t>,0</m:t>
                        </m:r>
                      </m:sub>
                    </m:sSub>
                    <m:sSup>
                      <m:sSupPr>
                        <m:ctrlPr>
                          <a:rPr lang="el-GR" i="1">
                            <a:latin typeface="Cambria Math" panose="02040503050406030204" pitchFamily="18" charset="0"/>
                          </a:rPr>
                        </m:ctrlPr>
                      </m:sSupPr>
                      <m:e>
                        <m:d>
                          <m:dPr>
                            <m:ctrlPr>
                              <a:rPr lang="el-GR" i="1">
                                <a:latin typeface="Cambria Math" panose="02040503050406030204" pitchFamily="18" charset="0"/>
                              </a:rPr>
                            </m:ctrlPr>
                          </m:dPr>
                          <m:e>
                            <m:f>
                              <m:fPr>
                                <m:ctrlPr>
                                  <a:rPr lang="el-GR" i="1">
                                    <a:latin typeface="Cambria Math" panose="02040503050406030204" pitchFamily="18" charset="0"/>
                                  </a:rPr>
                                </m:ctrlPr>
                              </m:fPr>
                              <m:num>
                                <m:r>
                                  <a:rPr lang="el-GR" i="1">
                                    <a:latin typeface="Cambria Math" panose="02040503050406030204" pitchFamily="18" charset="0"/>
                                  </a:rPr>
                                  <m:t>𝐸</m:t>
                                </m:r>
                              </m:num>
                              <m:den>
                                <m:sSub>
                                  <m:sSubPr>
                                    <m:ctrlPr>
                                      <a:rPr lang="el-GR" i="1">
                                        <a:latin typeface="Cambria Math" panose="02040503050406030204" pitchFamily="18" charset="0"/>
                                      </a:rPr>
                                    </m:ctrlPr>
                                  </m:sSubPr>
                                  <m:e>
                                    <m:r>
                                      <a:rPr lang="el-GR" i="1">
                                        <a:latin typeface="Cambria Math" panose="02040503050406030204" pitchFamily="18" charset="0"/>
                                      </a:rPr>
                                      <m:t>𝐸</m:t>
                                    </m:r>
                                  </m:e>
                                  <m:sub>
                                    <m:r>
                                      <a:rPr lang="el-GR" i="1">
                                        <a:latin typeface="Cambria Math" panose="02040503050406030204" pitchFamily="18" charset="0"/>
                                      </a:rPr>
                                      <m:t>0</m:t>
                                    </m:r>
                                  </m:sub>
                                </m:sSub>
                              </m:den>
                            </m:f>
                          </m:e>
                        </m:d>
                      </m:e>
                      <m:sup>
                        <m:sSub>
                          <m:sSubPr>
                            <m:ctrlPr>
                              <a:rPr lang="el-GR" i="1">
                                <a:latin typeface="Cambria Math" panose="02040503050406030204" pitchFamily="18" charset="0"/>
                              </a:rPr>
                            </m:ctrlPr>
                          </m:sSubPr>
                          <m:e>
                            <m:r>
                              <a:rPr lang="el-GR" i="1">
                                <a:latin typeface="Cambria Math" panose="02040503050406030204" pitchFamily="18" charset="0"/>
                              </a:rPr>
                              <m:t>𝛾</m:t>
                            </m:r>
                          </m:e>
                          <m:sub>
                            <m:r>
                              <a:rPr lang="en-US" i="1">
                                <a:latin typeface="Cambria Math" panose="02040503050406030204" pitchFamily="18" charset="0"/>
                              </a:rPr>
                              <m:t>𝑝</m:t>
                            </m:r>
                          </m:sub>
                        </m:sSub>
                      </m:sup>
                    </m:sSup>
                  </m:oMath>
                </a14:m>
                <a:r>
                  <a:rPr lang="el-GR" dirty="0"/>
                  <a:t> </a:t>
                </a:r>
                <a:r>
                  <a:rPr lang="el-GR" dirty="0">
                    <a:solidFill>
                      <a:srgbClr val="FF0000"/>
                    </a:solidFill>
                  </a:rPr>
                  <a:t>Νόμος δύναμης</a:t>
                </a:r>
                <a:r>
                  <a:rPr lang="el-GR" dirty="0"/>
                  <a:t> </a:t>
                </a: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m:t>
                            </m:r>
                          </m:sup>
                        </m:sSup>
                      </m:e>
                    </m:d>
                  </m:oMath>
                </a14:m>
                <a:endParaRPr lang="el-GR" dirty="0"/>
              </a:p>
              <a:p>
                <a:pPr marL="0" indent="0" algn="ctr">
                  <a:buNone/>
                </a:pPr>
                <a14:m>
                  <m:oMath xmlns:m="http://schemas.openxmlformats.org/officeDocument/2006/math">
                    <m:sSub>
                      <m:sSubPr>
                        <m:ctrlPr>
                          <a:rPr lang="el-GR" i="1">
                            <a:latin typeface="Cambria Math" panose="02040503050406030204" pitchFamily="18" charset="0"/>
                          </a:rPr>
                        </m:ctrlPr>
                      </m:sSubPr>
                      <m:e>
                        <m:r>
                          <a:rPr lang="el-GR" i="1">
                            <a:latin typeface="Cambria Math" panose="02040503050406030204" pitchFamily="18" charset="0"/>
                          </a:rPr>
                          <m:t>𝑓</m:t>
                        </m:r>
                      </m:e>
                      <m:sub>
                        <m:r>
                          <a:rPr lang="el-GR" i="1">
                            <a:latin typeface="Cambria Math" panose="02040503050406030204" pitchFamily="18" charset="0"/>
                          </a:rPr>
                          <m:t>𝑒</m:t>
                        </m:r>
                      </m:sub>
                    </m:sSub>
                    <m:d>
                      <m:dPr>
                        <m:ctrlPr>
                          <a:rPr lang="el-GR" i="1">
                            <a:latin typeface="Cambria Math" panose="02040503050406030204" pitchFamily="18" charset="0"/>
                          </a:rPr>
                        </m:ctrlPr>
                      </m:dPr>
                      <m:e>
                        <m:r>
                          <a:rPr lang="el-GR" i="1">
                            <a:latin typeface="Cambria Math" panose="02040503050406030204" pitchFamily="18" charset="0"/>
                          </a:rPr>
                          <m:t>𝐸</m:t>
                        </m:r>
                        <m:r>
                          <a:rPr lang="el-GR" i="1">
                            <a:latin typeface="Cambria Math" panose="02040503050406030204" pitchFamily="18" charset="0"/>
                          </a:rPr>
                          <m:t>;</m:t>
                        </m:r>
                        <m:sSub>
                          <m:sSubPr>
                            <m:ctrlPr>
                              <a:rPr lang="el-GR" i="1">
                                <a:latin typeface="Cambria Math" panose="02040503050406030204" pitchFamily="18" charset="0"/>
                              </a:rPr>
                            </m:ctrlPr>
                          </m:sSubPr>
                          <m:e>
                            <m:r>
                              <a:rPr lang="el-GR" i="1">
                                <a:latin typeface="Cambria Math" panose="02040503050406030204" pitchFamily="18" charset="0"/>
                              </a:rPr>
                              <m:t>𝑓</m:t>
                            </m:r>
                          </m:e>
                          <m:sub>
                            <m:r>
                              <a:rPr lang="el-GR" i="1">
                                <a:latin typeface="Cambria Math" panose="02040503050406030204" pitchFamily="18" charset="0"/>
                              </a:rPr>
                              <m:t>𝑒</m:t>
                            </m:r>
                            <m:r>
                              <a:rPr lang="el-GR" i="1">
                                <a:latin typeface="Cambria Math" panose="02040503050406030204" pitchFamily="18" charset="0"/>
                              </a:rPr>
                              <m:t>,0</m:t>
                            </m:r>
                          </m:sub>
                        </m:sSub>
                        <m:r>
                          <a:rPr lang="el-GR" i="1">
                            <a:latin typeface="Cambria Math" panose="02040503050406030204" pitchFamily="18" charset="0"/>
                          </a:rPr>
                          <m:t>,</m:t>
                        </m:r>
                        <m:sSub>
                          <m:sSubPr>
                            <m:ctrlPr>
                              <a:rPr lang="el-GR" i="1">
                                <a:latin typeface="Cambria Math" panose="02040503050406030204" pitchFamily="18" charset="0"/>
                              </a:rPr>
                            </m:ctrlPr>
                          </m:sSubPr>
                          <m:e>
                            <m:r>
                              <a:rPr lang="el-GR" i="1">
                                <a:latin typeface="Cambria Math" panose="02040503050406030204" pitchFamily="18" charset="0"/>
                              </a:rPr>
                              <m:t>𝐸</m:t>
                            </m:r>
                          </m:e>
                          <m:sub>
                            <m:r>
                              <a:rPr lang="el-GR" i="1">
                                <a:latin typeface="Cambria Math" panose="02040503050406030204" pitchFamily="18" charset="0"/>
                              </a:rPr>
                              <m:t>0</m:t>
                            </m:r>
                          </m:sub>
                        </m:sSub>
                        <m:r>
                          <a:rPr lang="el-GR" i="1">
                            <a:latin typeface="Cambria Math" panose="02040503050406030204" pitchFamily="18" charset="0"/>
                          </a:rPr>
                          <m:t>,</m:t>
                        </m:r>
                        <m:sSub>
                          <m:sSubPr>
                            <m:ctrlPr>
                              <a:rPr lang="el-GR" i="1">
                                <a:latin typeface="Cambria Math" panose="02040503050406030204" pitchFamily="18" charset="0"/>
                              </a:rPr>
                            </m:ctrlPr>
                          </m:sSubPr>
                          <m:e>
                            <m:r>
                              <a:rPr lang="el-GR" i="1">
                                <a:latin typeface="Cambria Math" panose="02040503050406030204" pitchFamily="18" charset="0"/>
                              </a:rPr>
                              <m:t>𝛾</m:t>
                            </m:r>
                          </m:e>
                          <m:sub>
                            <m:r>
                              <a:rPr lang="en-US" i="1">
                                <a:latin typeface="Cambria Math" panose="02040503050406030204" pitchFamily="18" charset="0"/>
                              </a:rPr>
                              <m:t>𝑒</m:t>
                            </m:r>
                          </m:sub>
                        </m:sSub>
                      </m:e>
                    </m:d>
                    <m:r>
                      <a:rPr lang="el-GR" i="1">
                        <a:latin typeface="Cambria Math" panose="02040503050406030204" pitchFamily="18" charset="0"/>
                      </a:rPr>
                      <m:t>=</m:t>
                    </m:r>
                    <m:sSub>
                      <m:sSubPr>
                        <m:ctrlPr>
                          <a:rPr lang="el-GR" i="1">
                            <a:latin typeface="Cambria Math" panose="02040503050406030204" pitchFamily="18" charset="0"/>
                          </a:rPr>
                        </m:ctrlPr>
                      </m:sSubPr>
                      <m:e>
                        <m:r>
                          <a:rPr lang="el-GR" i="1">
                            <a:latin typeface="Cambria Math" panose="02040503050406030204" pitchFamily="18" charset="0"/>
                          </a:rPr>
                          <m:t>𝑓</m:t>
                        </m:r>
                      </m:e>
                      <m:sub>
                        <m:r>
                          <a:rPr lang="el-GR" i="1">
                            <a:latin typeface="Cambria Math" panose="02040503050406030204" pitchFamily="18" charset="0"/>
                          </a:rPr>
                          <m:t>𝑒</m:t>
                        </m:r>
                        <m:r>
                          <a:rPr lang="el-GR" i="1">
                            <a:latin typeface="Cambria Math" panose="02040503050406030204" pitchFamily="18" charset="0"/>
                          </a:rPr>
                          <m:t>,0</m:t>
                        </m:r>
                      </m:sub>
                    </m:sSub>
                    <m:func>
                      <m:funcPr>
                        <m:ctrlPr>
                          <a:rPr lang="el-GR" i="1">
                            <a:latin typeface="Cambria Math" panose="02040503050406030204" pitchFamily="18" charset="0"/>
                          </a:rPr>
                        </m:ctrlPr>
                      </m:funcPr>
                      <m:fName>
                        <m:r>
                          <m:rPr>
                            <m:sty m:val="p"/>
                          </m:rPr>
                          <a:rPr lang="el-GR">
                            <a:latin typeface="Cambria Math" panose="02040503050406030204" pitchFamily="18" charset="0"/>
                          </a:rPr>
                          <m:t>exp</m:t>
                        </m:r>
                      </m:fName>
                      <m:e>
                        <m:d>
                          <m:dPr>
                            <m:begChr m:val="["/>
                            <m:endChr m:val="]"/>
                            <m:ctrlPr>
                              <a:rPr lang="el-GR" i="1">
                                <a:latin typeface="Cambria Math" panose="02040503050406030204" pitchFamily="18" charset="0"/>
                              </a:rPr>
                            </m:ctrlPr>
                          </m:dPr>
                          <m:e>
                            <m:sSub>
                              <m:sSubPr>
                                <m:ctrlPr>
                                  <a:rPr lang="el-GR" i="1">
                                    <a:latin typeface="Cambria Math" panose="02040503050406030204" pitchFamily="18" charset="0"/>
                                  </a:rPr>
                                </m:ctrlPr>
                              </m:sSubPr>
                              <m:e>
                                <m:r>
                                  <a:rPr lang="el-GR" i="1">
                                    <a:latin typeface="Cambria Math" panose="02040503050406030204" pitchFamily="18" charset="0"/>
                                  </a:rPr>
                                  <m:t>𝛾</m:t>
                                </m:r>
                              </m:e>
                              <m:sub>
                                <m:r>
                                  <a:rPr lang="en-US" i="1">
                                    <a:latin typeface="Cambria Math" panose="02040503050406030204" pitchFamily="18" charset="0"/>
                                  </a:rPr>
                                  <m:t>𝑒</m:t>
                                </m:r>
                              </m:sub>
                            </m:sSub>
                            <m:d>
                              <m:dPr>
                                <m:ctrlPr>
                                  <a:rPr lang="el-GR" i="1">
                                    <a:latin typeface="Cambria Math" panose="02040503050406030204" pitchFamily="18" charset="0"/>
                                  </a:rPr>
                                </m:ctrlPr>
                              </m:dPr>
                              <m:e>
                                <m:r>
                                  <a:rPr lang="el-GR" i="1">
                                    <a:latin typeface="Cambria Math" panose="02040503050406030204" pitchFamily="18" charset="0"/>
                                  </a:rPr>
                                  <m:t>𝐸</m:t>
                                </m:r>
                                <m:r>
                                  <a:rPr lang="el-GR" i="1">
                                    <a:latin typeface="Cambria Math" panose="02040503050406030204" pitchFamily="18" charset="0"/>
                                  </a:rPr>
                                  <m:t>−</m:t>
                                </m:r>
                                <m:sSub>
                                  <m:sSubPr>
                                    <m:ctrlPr>
                                      <a:rPr lang="el-GR" i="1">
                                        <a:latin typeface="Cambria Math" panose="02040503050406030204" pitchFamily="18" charset="0"/>
                                      </a:rPr>
                                    </m:ctrlPr>
                                  </m:sSubPr>
                                  <m:e>
                                    <m:r>
                                      <a:rPr lang="el-GR" i="1">
                                        <a:latin typeface="Cambria Math" panose="02040503050406030204" pitchFamily="18" charset="0"/>
                                      </a:rPr>
                                      <m:t>𝐸</m:t>
                                    </m:r>
                                  </m:e>
                                  <m:sub>
                                    <m:r>
                                      <a:rPr lang="el-GR" i="1">
                                        <a:latin typeface="Cambria Math" panose="02040503050406030204" pitchFamily="18" charset="0"/>
                                      </a:rPr>
                                      <m:t>0</m:t>
                                    </m:r>
                                  </m:sub>
                                </m:sSub>
                              </m:e>
                            </m:d>
                          </m:e>
                        </m:d>
                      </m:e>
                    </m:func>
                  </m:oMath>
                </a14:m>
                <a:r>
                  <a:rPr lang="el-GR" dirty="0"/>
                  <a:t>  </a:t>
                </a:r>
                <a:r>
                  <a:rPr lang="el-GR" dirty="0">
                    <a:solidFill>
                      <a:srgbClr val="FF0000"/>
                    </a:solidFill>
                  </a:rPr>
                  <a:t>Εκθετική συνάρτηση </a:t>
                </a: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up>
                        </m:sSup>
                      </m:e>
                    </m:d>
                    <m:r>
                      <a:rPr lang="en-US" b="0" i="1" smtClean="0">
                        <a:latin typeface="Cambria Math" panose="02040503050406030204" pitchFamily="18" charset="0"/>
                      </a:rPr>
                      <m:t> </m:t>
                    </m:r>
                  </m:oMath>
                </a14:m>
                <a:endParaRPr lang="en-US" dirty="0"/>
              </a:p>
              <a:p>
                <a:pPr marL="0" indent="0" algn="ctr">
                  <a:buNone/>
                </a:pPr>
                <a:endParaRPr lang="en-US" dirty="0"/>
              </a:p>
              <a:p>
                <a:pPr marL="0" indent="0" algn="just">
                  <a:buNone/>
                </a:pPr>
                <a:endParaRPr lang="el-GR" dirty="0"/>
              </a:p>
            </p:txBody>
          </p:sp>
        </mc:Choice>
        <mc:Fallback xmlns="">
          <p:sp>
            <p:nvSpPr>
              <p:cNvPr id="3" name="Θέση περιεχομένου 2"/>
              <p:cNvSpPr>
                <a:spLocks noGrp="1" noRot="1" noChangeAspect="1" noMove="1" noResize="1" noEditPoints="1" noAdjustHandles="1" noChangeArrowheads="1" noChangeShapeType="1" noTextEdit="1"/>
              </p:cNvSpPr>
              <p:nvPr>
                <p:ph idx="1"/>
              </p:nvPr>
            </p:nvSpPr>
            <p:spPr>
              <a:blipFill>
                <a:blip r:embed="rId3"/>
                <a:stretch>
                  <a:fillRect l="-1217" t="-2156"/>
                </a:stretch>
              </a:blipFill>
            </p:spPr>
            <p:txBody>
              <a:bodyPr/>
              <a:lstStyle/>
              <a:p>
                <a:r>
                  <a:rPr lang="el-GR">
                    <a:noFill/>
                  </a:rPr>
                  <a:t> </a:t>
                </a:r>
              </a:p>
            </p:txBody>
          </p:sp>
        </mc:Fallback>
      </mc:AlternateContent>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21</a:t>
            </a:fld>
            <a:endParaRPr lang="el-GR" dirty="0"/>
          </a:p>
        </p:txBody>
      </p:sp>
      <p:graphicFrame>
        <p:nvGraphicFramePr>
          <p:cNvPr id="6" name="Διάγραμμα 5"/>
          <p:cNvGraphicFramePr/>
          <p:nvPr>
            <p:extLst>
              <p:ext uri="{D42A27DB-BD31-4B8C-83A1-F6EECF244321}">
                <p14:modId xmlns:p14="http://schemas.microsoft.com/office/powerpoint/2010/main" val="3784745306"/>
              </p:ext>
            </p:extLst>
          </p:nvPr>
        </p:nvGraphicFramePr>
        <p:xfrm>
          <a:off x="2625558" y="4170947"/>
          <a:ext cx="6053221" cy="23069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263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normAutofit/>
          </a:bodyPr>
          <a:lstStyle/>
          <a:p>
            <a:pPr algn="ctr"/>
            <a:r>
              <a:rPr lang="el-GR" dirty="0"/>
              <a:t>Μέθοδοι αποσυνέλιξης</a:t>
            </a:r>
            <a:br>
              <a:rPr lang="el-GR" dirty="0"/>
            </a:br>
            <a:r>
              <a:rPr lang="el-GR" dirty="0"/>
              <a:t>Η απλή μέθοδος μετατροπής</a:t>
            </a:r>
          </a:p>
        </p:txBody>
      </p:sp>
      <mc:AlternateContent xmlns:mc="http://schemas.openxmlformats.org/markup-compatibility/2006" xmlns:a14="http://schemas.microsoft.com/office/drawing/2010/main">
        <mc:Choice Requires="a14">
          <p:sp>
            <p:nvSpPr>
              <p:cNvPr id="3" name="Θέση περιεχομένου 2"/>
              <p:cNvSpPr>
                <a:spLocks noGrp="1"/>
              </p:cNvSpPr>
              <p:nvPr>
                <p:ph idx="1"/>
              </p:nvPr>
            </p:nvSpPr>
            <p:spPr/>
            <p:txBody>
              <a:bodyPr/>
              <a:lstStyle/>
              <a:p>
                <a:pPr marL="0" indent="0">
                  <a:buNone/>
                </a:pPr>
                <a:r>
                  <a:rPr lang="el-GR" dirty="0"/>
                  <a:t>Βασίζεται στον υπολογισμό της μέσης τιμής του ολοκληρώματος της </a:t>
                </a:r>
                <a:r>
                  <a:rPr lang="en-US" dirty="0"/>
                  <a:t>RF</a:t>
                </a:r>
                <a:r>
                  <a:rPr lang="el-GR" dirty="0"/>
                  <a:t>. Χρειάζεται η γνώση της «επιμόλυνσης» του κάθε καναλιού.</a:t>
                </a:r>
              </a:p>
              <a:p>
                <a:pPr marL="0" indent="0">
                  <a:buNone/>
                </a:pPr>
                <a14:m>
                  <m:oMathPara xmlns:m="http://schemas.openxmlformats.org/officeDocument/2006/math">
                    <m:oMathParaPr>
                      <m:jc m:val="centerGroup"/>
                    </m:oMathParaPr>
                    <m:oMath xmlns:m="http://schemas.openxmlformats.org/officeDocument/2006/math">
                      <m:r>
                        <a:rPr lang="el-GR" i="1">
                          <a:latin typeface="Cambria Math" panose="02040503050406030204" pitchFamily="18" charset="0"/>
                        </a:rPr>
                        <m:t>𝑆𝐶</m:t>
                      </m:r>
                      <m:sSub>
                        <m:sSubPr>
                          <m:ctrlPr>
                            <a:rPr lang="el-GR" i="1">
                              <a:latin typeface="Cambria Math" panose="02040503050406030204" pitchFamily="18" charset="0"/>
                            </a:rPr>
                          </m:ctrlPr>
                        </m:sSubPr>
                        <m:e>
                          <m:r>
                            <a:rPr lang="el-GR" i="1">
                              <a:latin typeface="Cambria Math" panose="02040503050406030204" pitchFamily="18" charset="0"/>
                            </a:rPr>
                            <m:t>𝐹</m:t>
                          </m:r>
                        </m:e>
                        <m:sub>
                          <m:r>
                            <a:rPr lang="el-GR" i="1">
                              <a:latin typeface="Cambria Math" panose="02040503050406030204" pitchFamily="18" charset="0"/>
                            </a:rPr>
                            <m:t>𝑖</m:t>
                          </m:r>
                          <m:r>
                            <a:rPr lang="el-GR" i="1">
                              <a:latin typeface="Cambria Math" panose="02040503050406030204" pitchFamily="18" charset="0"/>
                            </a:rPr>
                            <m:t>,</m:t>
                          </m:r>
                          <m:r>
                            <a:rPr lang="el-GR" i="1">
                              <a:latin typeface="Cambria Math" panose="02040503050406030204" pitchFamily="18" charset="0"/>
                            </a:rPr>
                            <m:t>𝑞</m:t>
                          </m:r>
                        </m:sub>
                      </m:sSub>
                      <m:r>
                        <a:rPr lang="el-GR" i="1">
                          <a:latin typeface="Cambria Math" panose="02040503050406030204" pitchFamily="18" charset="0"/>
                        </a:rPr>
                        <m:t>=</m:t>
                      </m:r>
                      <m:nary>
                        <m:naryPr>
                          <m:limLoc m:val="undOvr"/>
                          <m:ctrlPr>
                            <a:rPr lang="el-GR" i="1">
                              <a:latin typeface="Cambria Math" panose="02040503050406030204" pitchFamily="18" charset="0"/>
                            </a:rPr>
                          </m:ctrlPr>
                        </m:naryPr>
                        <m:sub>
                          <m:sSub>
                            <m:sSubPr>
                              <m:ctrlPr>
                                <a:rPr lang="el-GR" i="1">
                                  <a:latin typeface="Cambria Math" panose="02040503050406030204" pitchFamily="18" charset="0"/>
                                </a:rPr>
                              </m:ctrlPr>
                            </m:sSubPr>
                            <m:e>
                              <m:r>
                                <a:rPr lang="el-GR" i="1">
                                  <a:latin typeface="Cambria Math" panose="02040503050406030204" pitchFamily="18" charset="0"/>
                                </a:rPr>
                                <m:t>𝐸</m:t>
                              </m:r>
                            </m:e>
                            <m:sub>
                              <m:r>
                                <a:rPr lang="el-GR" i="1">
                                  <a:latin typeface="Cambria Math" panose="02040503050406030204" pitchFamily="18" charset="0"/>
                                </a:rPr>
                                <m:t>𝑚𝑖𝑛</m:t>
                              </m:r>
                              <m:r>
                                <a:rPr lang="el-GR" i="1">
                                  <a:latin typeface="Cambria Math" panose="02040503050406030204" pitchFamily="18" charset="0"/>
                                </a:rPr>
                                <m:t>,</m:t>
                              </m:r>
                              <m:r>
                                <a:rPr lang="el-GR" i="1">
                                  <a:latin typeface="Cambria Math" panose="02040503050406030204" pitchFamily="18" charset="0"/>
                                </a:rPr>
                                <m:t>𝑖</m:t>
                              </m:r>
                              <m:r>
                                <a:rPr lang="el-GR" i="1">
                                  <a:latin typeface="Cambria Math" panose="02040503050406030204" pitchFamily="18" charset="0"/>
                                </a:rPr>
                                <m:t>,</m:t>
                              </m:r>
                              <m:r>
                                <a:rPr lang="el-GR" i="1">
                                  <a:latin typeface="Cambria Math" panose="02040503050406030204" pitchFamily="18" charset="0"/>
                                </a:rPr>
                                <m:t>𝑞</m:t>
                              </m:r>
                            </m:sub>
                          </m:sSub>
                        </m:sub>
                        <m:sup>
                          <m:sSub>
                            <m:sSubPr>
                              <m:ctrlPr>
                                <a:rPr lang="el-GR" i="1">
                                  <a:latin typeface="Cambria Math" panose="02040503050406030204" pitchFamily="18" charset="0"/>
                                </a:rPr>
                              </m:ctrlPr>
                            </m:sSubPr>
                            <m:e>
                              <m:r>
                                <a:rPr lang="el-GR" i="1">
                                  <a:latin typeface="Cambria Math" panose="02040503050406030204" pitchFamily="18" charset="0"/>
                                </a:rPr>
                                <m:t>𝐸</m:t>
                              </m:r>
                            </m:e>
                            <m:sub>
                              <m:r>
                                <a:rPr lang="el-GR" i="1">
                                  <a:latin typeface="Cambria Math" panose="02040503050406030204" pitchFamily="18" charset="0"/>
                                </a:rPr>
                                <m:t>𝑚𝑎𝑥</m:t>
                              </m:r>
                              <m:r>
                                <a:rPr lang="el-GR" i="1">
                                  <a:latin typeface="Cambria Math" panose="02040503050406030204" pitchFamily="18" charset="0"/>
                                </a:rPr>
                                <m:t>, </m:t>
                              </m:r>
                              <m:r>
                                <a:rPr lang="el-GR" i="1">
                                  <a:latin typeface="Cambria Math" panose="02040503050406030204" pitchFamily="18" charset="0"/>
                                </a:rPr>
                                <m:t>𝑖</m:t>
                              </m:r>
                              <m:r>
                                <a:rPr lang="el-GR" i="1">
                                  <a:latin typeface="Cambria Math" panose="02040503050406030204" pitchFamily="18" charset="0"/>
                                </a:rPr>
                                <m:t>, </m:t>
                              </m:r>
                              <m:r>
                                <a:rPr lang="el-GR" i="1">
                                  <a:latin typeface="Cambria Math" panose="02040503050406030204" pitchFamily="18" charset="0"/>
                                </a:rPr>
                                <m:t>𝑞</m:t>
                              </m:r>
                            </m:sub>
                          </m:sSub>
                        </m:sup>
                        <m:e>
                          <m:r>
                            <a:rPr lang="el-GR" i="1">
                              <a:latin typeface="Cambria Math" panose="02040503050406030204" pitchFamily="18" charset="0"/>
                            </a:rPr>
                            <m:t>𝑓</m:t>
                          </m:r>
                          <m:d>
                            <m:dPr>
                              <m:ctrlPr>
                                <a:rPr lang="el-GR" i="1">
                                  <a:latin typeface="Cambria Math" panose="02040503050406030204" pitchFamily="18" charset="0"/>
                                </a:rPr>
                              </m:ctrlPr>
                            </m:dPr>
                            <m:e>
                              <m:r>
                                <a:rPr lang="el-GR" i="1">
                                  <a:latin typeface="Cambria Math" panose="02040503050406030204" pitchFamily="18" charset="0"/>
                                </a:rPr>
                                <m:t>𝐸</m:t>
                              </m:r>
                            </m:e>
                          </m:d>
                          <m:r>
                            <a:rPr lang="el-GR" i="1">
                              <a:latin typeface="Cambria Math" panose="02040503050406030204" pitchFamily="18" charset="0"/>
                            </a:rPr>
                            <m:t>𝑑𝐸</m:t>
                          </m:r>
                          <m:r>
                            <a:rPr lang="el-GR" i="1">
                              <a:latin typeface="Cambria Math" panose="02040503050406030204" pitchFamily="18" charset="0"/>
                            </a:rPr>
                            <m:t> </m:t>
                          </m:r>
                        </m:e>
                      </m:nary>
                      <m:sSup>
                        <m:sSupPr>
                          <m:ctrlPr>
                            <a:rPr lang="el-GR" i="1">
                              <a:latin typeface="Cambria Math" panose="02040503050406030204" pitchFamily="18" charset="0"/>
                            </a:rPr>
                          </m:ctrlPr>
                        </m:sSupPr>
                        <m:e>
                          <m:d>
                            <m:dPr>
                              <m:ctrlPr>
                                <a:rPr lang="el-GR" i="1">
                                  <a:latin typeface="Cambria Math" panose="02040503050406030204" pitchFamily="18" charset="0"/>
                                </a:rPr>
                              </m:ctrlPr>
                            </m:dPr>
                            <m:e>
                              <m:nary>
                                <m:naryPr>
                                  <m:limLoc m:val="undOvr"/>
                                  <m:ctrlPr>
                                    <a:rPr lang="el-GR" i="1">
                                      <a:latin typeface="Cambria Math" panose="02040503050406030204" pitchFamily="18" charset="0"/>
                                    </a:rPr>
                                  </m:ctrlPr>
                                </m:naryPr>
                                <m:sub>
                                  <m:r>
                                    <a:rPr lang="el-GR" i="1">
                                      <a:latin typeface="Cambria Math" panose="02040503050406030204" pitchFamily="18" charset="0"/>
                                    </a:rPr>
                                    <m:t>0</m:t>
                                  </m:r>
                                </m:sub>
                                <m:sup>
                                  <m:r>
                                    <a:rPr lang="el-GR" i="1">
                                      <a:latin typeface="Cambria Math" panose="02040503050406030204" pitchFamily="18" charset="0"/>
                                    </a:rPr>
                                    <m:t>+∞</m:t>
                                  </m:r>
                                </m:sup>
                                <m:e>
                                  <m:r>
                                    <a:rPr lang="el-GR" i="1">
                                      <a:latin typeface="Cambria Math" panose="02040503050406030204" pitchFamily="18" charset="0"/>
                                    </a:rPr>
                                    <m:t>𝑓</m:t>
                                  </m:r>
                                  <m:d>
                                    <m:dPr>
                                      <m:ctrlPr>
                                        <a:rPr lang="el-GR" i="1">
                                          <a:latin typeface="Cambria Math" panose="02040503050406030204" pitchFamily="18" charset="0"/>
                                        </a:rPr>
                                      </m:ctrlPr>
                                    </m:dPr>
                                    <m:e>
                                      <m:r>
                                        <a:rPr lang="el-GR" i="1">
                                          <a:latin typeface="Cambria Math" panose="02040503050406030204" pitchFamily="18" charset="0"/>
                                        </a:rPr>
                                        <m:t>𝐸</m:t>
                                      </m:r>
                                    </m:e>
                                  </m:d>
                                  <m:r>
                                    <a:rPr lang="el-GR" i="1">
                                      <a:latin typeface="Cambria Math" panose="02040503050406030204" pitchFamily="18" charset="0"/>
                                    </a:rPr>
                                    <m:t>∙</m:t>
                                  </m:r>
                                  <m:r>
                                    <a:rPr lang="el-GR" i="1">
                                      <a:latin typeface="Cambria Math" panose="02040503050406030204" pitchFamily="18" charset="0"/>
                                    </a:rPr>
                                    <m:t>𝑅</m:t>
                                  </m:r>
                                  <m:sSub>
                                    <m:sSubPr>
                                      <m:ctrlPr>
                                        <a:rPr lang="el-GR" i="1">
                                          <a:latin typeface="Cambria Math" panose="02040503050406030204" pitchFamily="18" charset="0"/>
                                        </a:rPr>
                                      </m:ctrlPr>
                                    </m:sSubPr>
                                    <m:e>
                                      <m:r>
                                        <a:rPr lang="el-GR" i="1">
                                          <a:latin typeface="Cambria Math" panose="02040503050406030204" pitchFamily="18" charset="0"/>
                                        </a:rPr>
                                        <m:t>𝐹</m:t>
                                      </m:r>
                                    </m:e>
                                    <m:sub>
                                      <m:r>
                                        <a:rPr lang="el-GR" i="1">
                                          <a:latin typeface="Cambria Math" panose="02040503050406030204" pitchFamily="18" charset="0"/>
                                        </a:rPr>
                                        <m:t>𝑖</m:t>
                                      </m:r>
                                      <m:r>
                                        <a:rPr lang="el-GR" i="1">
                                          <a:latin typeface="Cambria Math" panose="02040503050406030204" pitchFamily="18" charset="0"/>
                                        </a:rPr>
                                        <m:t>,</m:t>
                                      </m:r>
                                      <m:r>
                                        <a:rPr lang="el-GR" i="1">
                                          <a:latin typeface="Cambria Math" panose="02040503050406030204" pitchFamily="18" charset="0"/>
                                        </a:rPr>
                                        <m:t>𝑞</m:t>
                                      </m:r>
                                    </m:sub>
                                  </m:sSub>
                                </m:e>
                              </m:nary>
                              <m:r>
                                <a:rPr lang="el-GR" i="1">
                                  <a:latin typeface="Cambria Math" panose="02040503050406030204" pitchFamily="18" charset="0"/>
                                </a:rPr>
                                <m:t> </m:t>
                              </m:r>
                              <m:d>
                                <m:dPr>
                                  <m:ctrlPr>
                                    <a:rPr lang="el-GR" i="1">
                                      <a:latin typeface="Cambria Math" panose="02040503050406030204" pitchFamily="18" charset="0"/>
                                    </a:rPr>
                                  </m:ctrlPr>
                                </m:dPr>
                                <m:e>
                                  <m:r>
                                    <a:rPr lang="el-GR" i="1">
                                      <a:latin typeface="Cambria Math" panose="02040503050406030204" pitchFamily="18" charset="0"/>
                                    </a:rPr>
                                    <m:t>𝐸</m:t>
                                  </m:r>
                                </m:e>
                              </m:d>
                              <m:r>
                                <a:rPr lang="el-GR" i="1">
                                  <a:latin typeface="Cambria Math" panose="02040503050406030204" pitchFamily="18" charset="0"/>
                                </a:rPr>
                                <m:t>𝑑𝐸</m:t>
                              </m:r>
                            </m:e>
                          </m:d>
                        </m:e>
                        <m:sup>
                          <m:r>
                            <a:rPr lang="el-GR" i="1">
                              <a:latin typeface="Cambria Math" panose="02040503050406030204" pitchFamily="18" charset="0"/>
                            </a:rPr>
                            <m:t>−1</m:t>
                          </m:r>
                        </m:sup>
                      </m:sSup>
                    </m:oMath>
                  </m:oMathPara>
                </a14:m>
                <a:endParaRPr lang="el-GR" dirty="0"/>
              </a:p>
              <a:p>
                <a:pPr marL="0" indent="0">
                  <a:buNone/>
                </a:pPr>
                <a:r>
                  <a:rPr lang="el-GR" u="sng" dirty="0"/>
                  <a:t>Προβλήματα:</a:t>
                </a:r>
                <a:r>
                  <a:rPr lang="el-GR" dirty="0"/>
                  <a:t>  1)  Μεγάλη πιθανότητα σφάλματος σε σταθερά ενεργειακά φάσματα. </a:t>
                </a:r>
              </a:p>
              <a:p>
                <a:pPr marL="0" indent="0">
                  <a:buNone/>
                </a:pPr>
                <a:r>
                  <a:rPr lang="el-GR" dirty="0"/>
                  <a:t>2) Η ανάλυση του φάσματος εξαρτάται από τη διακρατική ικανότητα  και το εύρος του κάθε καναλιού.</a:t>
                </a:r>
              </a:p>
              <a:p>
                <a:pPr marL="0" indent="0">
                  <a:buNone/>
                </a:pPr>
                <a:endParaRPr lang="el-GR" dirty="0"/>
              </a:p>
            </p:txBody>
          </p:sp>
        </mc:Choice>
        <mc:Fallback xmlns="">
          <p:sp>
            <p:nvSpPr>
              <p:cNvPr id="3" name="Θέση περιεχομένου 2"/>
              <p:cNvSpPr>
                <a:spLocks noGrp="1" noRot="1" noChangeAspect="1" noMove="1" noResize="1" noEditPoints="1" noAdjustHandles="1" noChangeArrowheads="1" noChangeShapeType="1" noTextEdit="1"/>
              </p:cNvSpPr>
              <p:nvPr>
                <p:ph idx="1"/>
              </p:nvPr>
            </p:nvSpPr>
            <p:spPr>
              <a:blipFill>
                <a:blip r:embed="rId3"/>
                <a:stretch>
                  <a:fillRect l="-1217" t="-2156"/>
                </a:stretch>
              </a:blipFill>
            </p:spPr>
            <p:txBody>
              <a:bodyPr/>
              <a:lstStyle/>
              <a:p>
                <a:r>
                  <a:rPr lang="el-GR">
                    <a:noFill/>
                  </a:rPr>
                  <a:t> </a:t>
                </a:r>
              </a:p>
            </p:txBody>
          </p:sp>
        </mc:Fallback>
      </mc:AlternateContent>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22</a:t>
            </a:fld>
            <a:endParaRPr lang="el-GR" dirty="0"/>
          </a:p>
        </p:txBody>
      </p:sp>
    </p:spTree>
    <p:extLst>
      <p:ext uri="{BB962C8B-B14F-4D97-AF65-F5344CB8AC3E}">
        <p14:creationId xmlns:p14="http://schemas.microsoft.com/office/powerpoint/2010/main" val="87915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Το παρελθόν και το Μέλλον</a:t>
            </a:r>
          </a:p>
        </p:txBody>
      </p:sp>
      <mc:AlternateContent xmlns:mc="http://schemas.openxmlformats.org/markup-compatibility/2006" xmlns:a14="http://schemas.microsoft.com/office/drawing/2010/main">
        <mc:Choice Requires="a14">
          <p:graphicFrame>
            <p:nvGraphicFramePr>
              <p:cNvPr id="6" name="Θέση περιεχομένου 5"/>
              <p:cNvGraphicFramePr>
                <a:graphicFrameLocks noGrp="1"/>
              </p:cNvGraphicFramePr>
              <p:nvPr>
                <p:ph idx="1"/>
                <p:extLst>
                  <p:ext uri="{D42A27DB-BD31-4B8C-83A1-F6EECF244321}">
                    <p14:modId xmlns:p14="http://schemas.microsoft.com/office/powerpoint/2010/main" val="2985661494"/>
                  </p:ext>
                </p:extLst>
              </p:nvPr>
            </p:nvGraphicFramePr>
            <p:xfrm>
              <a:off x="838200" y="1857709"/>
              <a:ext cx="10792326" cy="4518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6" name="Θέση περιεχομένου 5"/>
              <p:cNvGraphicFramePr>
                <a:graphicFrameLocks noGrp="1"/>
              </p:cNvGraphicFramePr>
              <p:nvPr>
                <p:ph idx="1"/>
                <p:extLst>
                  <p:ext uri="{D42A27DB-BD31-4B8C-83A1-F6EECF244321}">
                    <p14:modId xmlns:p14="http://schemas.microsoft.com/office/powerpoint/2010/main" val="2985661494"/>
                  </p:ext>
                </p:extLst>
              </p:nvPr>
            </p:nvGraphicFramePr>
            <p:xfrm>
              <a:off x="838200" y="1857709"/>
              <a:ext cx="10792326" cy="45180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23</a:t>
            </a:fld>
            <a:endParaRPr lang="el-GR" dirty="0"/>
          </a:p>
        </p:txBody>
      </p:sp>
    </p:spTree>
    <p:extLst>
      <p:ext uri="{BB962C8B-B14F-4D97-AF65-F5344CB8AC3E}">
        <p14:creationId xmlns:p14="http://schemas.microsoft.com/office/powerpoint/2010/main" val="16900638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Υπολογιστικό μέρος</a:t>
            </a:r>
            <a:r>
              <a:rPr lang="en-US" dirty="0"/>
              <a:t/>
            </a:r>
            <a:br>
              <a:rPr lang="en-US" dirty="0"/>
            </a:br>
            <a:r>
              <a:rPr lang="el-GR" dirty="0"/>
              <a:t>Διάγραμμα</a:t>
            </a:r>
          </a:p>
        </p:txBody>
      </p:sp>
      <p:graphicFrame>
        <p:nvGraphicFramePr>
          <p:cNvPr id="6" name="Θέση περιεχομένου 5"/>
          <p:cNvGraphicFramePr>
            <a:graphicFrameLocks noGrp="1"/>
          </p:cNvGraphicFramePr>
          <p:nvPr>
            <p:ph idx="1"/>
            <p:extLst>
              <p:ext uri="{D42A27DB-BD31-4B8C-83A1-F6EECF244321}">
                <p14:modId xmlns:p14="http://schemas.microsoft.com/office/powerpoint/2010/main" val="727894378"/>
              </p:ext>
            </p:extLst>
          </p:nvPr>
        </p:nvGraphicFramePr>
        <p:xfrm>
          <a:off x="838200" y="1825625"/>
          <a:ext cx="10515600" cy="4518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24</a:t>
            </a:fld>
            <a:endParaRPr lang="el-GR" dirty="0"/>
          </a:p>
        </p:txBody>
      </p:sp>
    </p:spTree>
    <p:extLst>
      <p:ext uri="{BB962C8B-B14F-4D97-AF65-F5344CB8AC3E}">
        <p14:creationId xmlns:p14="http://schemas.microsoft.com/office/powerpoint/2010/main" val="24592042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n-US" dirty="0"/>
              <a:t>IDL </a:t>
            </a:r>
            <a:endParaRPr lang="el-GR" dirty="0"/>
          </a:p>
        </p:txBody>
      </p:sp>
      <p:sp>
        <p:nvSpPr>
          <p:cNvPr id="3" name="Θέση περιεχομένου 2"/>
          <p:cNvSpPr>
            <a:spLocks noGrp="1"/>
          </p:cNvSpPr>
          <p:nvPr>
            <p:ph idx="1"/>
          </p:nvPr>
        </p:nvSpPr>
        <p:spPr/>
        <p:txBody>
          <a:bodyPr/>
          <a:lstStyle/>
          <a:p>
            <a:pPr marL="0" indent="0">
              <a:buNone/>
            </a:pPr>
            <a:r>
              <a:rPr lang="el-GR" dirty="0"/>
              <a:t>Για την ανάλυση των δεδομένων χρησιμοποιήσαμε την </a:t>
            </a:r>
            <a:r>
              <a:rPr lang="en-US" dirty="0"/>
              <a:t>IDL ( Interactive Data Language)</a:t>
            </a:r>
          </a:p>
          <a:p>
            <a:pPr marL="0" indent="0">
              <a:buNone/>
            </a:pPr>
            <a:r>
              <a:rPr lang="el-GR" u="sng" dirty="0"/>
              <a:t>Χρησιμοποιείται</a:t>
            </a:r>
            <a:r>
              <a:rPr lang="el-GR" dirty="0"/>
              <a:t>: Αστρονομία, Αστροφυσική, Φυσική ατμόσφαιρας, απεικόνιση ιατρικών εικόνων.</a:t>
            </a:r>
          </a:p>
          <a:p>
            <a:pPr marL="0" indent="0">
              <a:buNone/>
            </a:pPr>
            <a:r>
              <a:rPr lang="el-GR" u="sng" dirty="0"/>
              <a:t>Μοιάζει με ένα ευρύτερο σύνολο γλωσσών</a:t>
            </a:r>
            <a:r>
              <a:rPr lang="el-GR" dirty="0"/>
              <a:t>: </a:t>
            </a:r>
            <a:r>
              <a:rPr lang="en-US" dirty="0"/>
              <a:t>Matlab,  Fortran, R, </a:t>
            </a:r>
            <a:r>
              <a:rPr lang="el-GR" dirty="0"/>
              <a:t>κλπ.</a:t>
            </a:r>
            <a:r>
              <a:rPr lang="en-US" dirty="0"/>
              <a:t> </a:t>
            </a:r>
            <a:r>
              <a:rPr lang="el-GR" dirty="0"/>
              <a:t>οι οποίες είναι εύχρηστες στην επεξεργασία δεδομένων και εικόνων </a:t>
            </a:r>
            <a:endParaRPr lang="en-US" dirty="0"/>
          </a:p>
          <a:p>
            <a:pPr marL="0" indent="0">
              <a:buNone/>
            </a:pPr>
            <a:r>
              <a:rPr lang="el-GR" u="sng" dirty="0"/>
              <a:t>Δεν είναι </a:t>
            </a:r>
            <a:r>
              <a:rPr lang="en-US" u="sng" dirty="0"/>
              <a:t>Case Sensitive.</a:t>
            </a:r>
            <a:endParaRPr lang="el-GR" u="sng" dirty="0"/>
          </a:p>
          <a:p>
            <a:pPr marL="0" indent="0">
              <a:buNone/>
            </a:pPr>
            <a:endParaRPr lang="el-GR" i="1" dirty="0"/>
          </a:p>
          <a:p>
            <a:pPr marL="0" indent="0">
              <a:buNone/>
            </a:pPr>
            <a:endParaRPr lang="el-GR" dirty="0"/>
          </a:p>
          <a:p>
            <a:pPr marL="0" indent="0">
              <a:buNone/>
            </a:pPr>
            <a:endParaRPr lang="el-GR" dirty="0"/>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25</a:t>
            </a:fld>
            <a:endParaRPr lang="el-GR" dirty="0"/>
          </a:p>
        </p:txBody>
      </p:sp>
    </p:spTree>
    <p:extLst>
      <p:ext uri="{BB962C8B-B14F-4D97-AF65-F5344CB8AC3E}">
        <p14:creationId xmlns:p14="http://schemas.microsoft.com/office/powerpoint/2010/main" val="410900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Χρήσιμές βιβλιοθήκες και προγράμματα</a:t>
            </a:r>
          </a:p>
        </p:txBody>
      </p:sp>
      <p:sp>
        <p:nvSpPr>
          <p:cNvPr id="3" name="Θέση περιεχομένου 2"/>
          <p:cNvSpPr>
            <a:spLocks noGrp="1"/>
          </p:cNvSpPr>
          <p:nvPr>
            <p:ph idx="1"/>
          </p:nvPr>
        </p:nvSpPr>
        <p:spPr/>
        <p:txBody>
          <a:bodyPr/>
          <a:lstStyle/>
          <a:p>
            <a:pPr marL="514350" indent="-514350">
              <a:buFont typeface="+mj-lt"/>
              <a:buAutoNum type="arabicPeriod"/>
            </a:pPr>
            <a:r>
              <a:rPr lang="en-US" dirty="0" err="1"/>
              <a:t>IDLCoyote</a:t>
            </a:r>
            <a:r>
              <a:rPr lang="en-US" dirty="0"/>
              <a:t>: </a:t>
            </a:r>
            <a:r>
              <a:rPr lang="el-GR" dirty="0"/>
              <a:t>βιβλιοθήκη συναρτήσεων για τη παραγωγή υψηλής ανάλυσης γραφημάτων από τον </a:t>
            </a:r>
            <a:r>
              <a:rPr lang="en-US" dirty="0"/>
              <a:t>David W. Fanning.</a:t>
            </a:r>
          </a:p>
          <a:p>
            <a:pPr marL="514350" indent="-514350">
              <a:buFont typeface="+mj-lt"/>
              <a:buAutoNum type="arabicPeriod"/>
            </a:pPr>
            <a:r>
              <a:rPr lang="en-US" dirty="0" err="1"/>
              <a:t>idlastro.gsfc.nasa</a:t>
            </a:r>
            <a:r>
              <a:rPr lang="en-US" dirty="0"/>
              <a:t>: </a:t>
            </a:r>
            <a:r>
              <a:rPr lang="el-GR" dirty="0"/>
              <a:t>Βιβλιοθήκη βοηθητικών συναρτήσεων της </a:t>
            </a:r>
            <a:r>
              <a:rPr lang="en-US" dirty="0"/>
              <a:t>NASA</a:t>
            </a:r>
            <a:r>
              <a:rPr lang="el-GR" dirty="0"/>
              <a:t> για αστρονομική μελέτη</a:t>
            </a:r>
          </a:p>
          <a:p>
            <a:pPr marL="514350" indent="-514350">
              <a:buFont typeface="+mj-lt"/>
              <a:buAutoNum type="arabicPeriod"/>
            </a:pPr>
            <a:r>
              <a:rPr lang="en-US" dirty="0" err="1"/>
              <a:t>ImageMagick</a:t>
            </a:r>
            <a:r>
              <a:rPr lang="en-US" dirty="0"/>
              <a:t> &amp; </a:t>
            </a:r>
            <a:r>
              <a:rPr lang="en-US" dirty="0" err="1"/>
              <a:t>Ghostscript</a:t>
            </a:r>
            <a:r>
              <a:rPr lang="en-US" dirty="0"/>
              <a:t>: Freeware </a:t>
            </a:r>
            <a:r>
              <a:rPr lang="el-GR" dirty="0"/>
              <a:t>για τη δημιουργία αρχείων υψηλής ανάλυσης και την  αποθήκευση γραφημάτων </a:t>
            </a:r>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26</a:t>
            </a:fld>
            <a:endParaRPr lang="el-GR" dirty="0"/>
          </a:p>
        </p:txBody>
      </p:sp>
    </p:spTree>
    <p:extLst>
      <p:ext uri="{BB962C8B-B14F-4D97-AF65-F5344CB8AC3E}">
        <p14:creationId xmlns:p14="http://schemas.microsoft.com/office/powerpoint/2010/main" val="345285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Τι ονομάζουμε γεγονός – επεισόδιο;</a:t>
            </a:r>
          </a:p>
        </p:txBody>
      </p:sp>
      <mc:AlternateContent xmlns:mc="http://schemas.openxmlformats.org/markup-compatibility/2006" xmlns:a14="http://schemas.microsoft.com/office/drawing/2010/main">
        <mc:Choice Requires="a14">
          <p:sp>
            <p:nvSpPr>
              <p:cNvPr id="3" name="Θέση περιεχομένου 2"/>
              <p:cNvSpPr>
                <a:spLocks noGrp="1"/>
              </p:cNvSpPr>
              <p:nvPr>
                <p:ph idx="1"/>
              </p:nvPr>
            </p:nvSpPr>
            <p:spPr/>
            <p:txBody>
              <a:bodyPr>
                <a:normAutofit/>
              </a:bodyPr>
              <a:lstStyle/>
              <a:p>
                <a:pPr marL="0" indent="0">
                  <a:buNone/>
                </a:pPr>
                <a:r>
                  <a:rPr lang="el-GR" u="sng" dirty="0"/>
                  <a:t>Ορισμός του επεισοδίου: </a:t>
                </a:r>
              </a:p>
              <a:p>
                <a:pPr marL="0" indent="0">
                  <a:buNone/>
                </a:pPr>
                <a:r>
                  <a:rPr lang="el-GR" dirty="0"/>
                  <a:t>Ροή </a:t>
                </a:r>
                <a14:m>
                  <m:oMath xmlns:m="http://schemas.openxmlformats.org/officeDocument/2006/math">
                    <m:r>
                      <a:rPr lang="el-GR" i="1" smtClean="0">
                        <a:solidFill>
                          <a:srgbClr val="FF0000"/>
                        </a:solidFill>
                        <a:latin typeface="Cambria Math" panose="02040503050406030204" pitchFamily="18" charset="0"/>
                      </a:rPr>
                      <m:t>7.23−10.46 </m:t>
                    </m:r>
                    <m:r>
                      <a:rPr lang="en-US" i="1">
                        <a:solidFill>
                          <a:srgbClr val="FF0000"/>
                        </a:solidFill>
                        <a:latin typeface="Cambria Math" panose="02040503050406030204" pitchFamily="18" charset="0"/>
                      </a:rPr>
                      <m:t>𝑀𝑒𝑉</m:t>
                    </m:r>
                  </m:oMath>
                </a14:m>
                <a:r>
                  <a:rPr lang="el-GR" dirty="0">
                    <a:solidFill>
                      <a:srgbClr val="FF0000"/>
                    </a:solidFill>
                  </a:rPr>
                  <a:t> </a:t>
                </a:r>
                <a:r>
                  <a:rPr lang="el-GR" dirty="0"/>
                  <a:t>ξεπερνάει </a:t>
                </a:r>
                <a14:m>
                  <m:oMath xmlns:m="http://schemas.openxmlformats.org/officeDocument/2006/math">
                    <m:r>
                      <a:rPr lang="el-GR" i="1">
                        <a:solidFill>
                          <a:srgbClr val="FF0000"/>
                        </a:solidFill>
                        <a:latin typeface="Cambria Math" panose="02040503050406030204" pitchFamily="18" charset="0"/>
                      </a:rPr>
                      <m:t>0.01</m:t>
                    </m:r>
                    <m:d>
                      <m:dPr>
                        <m:begChr m:val="["/>
                        <m:endChr m:val="]"/>
                        <m:ctrlPr>
                          <a:rPr lang="el-GR"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𝑐</m:t>
                        </m:r>
                        <m:sSup>
                          <m:sSupPr>
                            <m:ctrlPr>
                              <a:rPr lang="el-GR"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𝑚</m:t>
                            </m:r>
                          </m:e>
                          <m:sup>
                            <m:r>
                              <a:rPr lang="el-GR" i="1">
                                <a:solidFill>
                                  <a:srgbClr val="FF0000"/>
                                </a:solidFill>
                                <a:latin typeface="Cambria Math" panose="02040503050406030204" pitchFamily="18" charset="0"/>
                              </a:rPr>
                              <m:t>−2</m:t>
                            </m:r>
                          </m:sup>
                        </m:sSup>
                        <m:r>
                          <a:rPr lang="el-GR" i="1">
                            <a:solidFill>
                              <a:srgbClr val="FF0000"/>
                            </a:solidFill>
                            <a:latin typeface="Cambria Math" panose="02040503050406030204" pitchFamily="18" charset="0"/>
                          </a:rPr>
                          <m:t>⋅</m:t>
                        </m:r>
                        <m:sSup>
                          <m:sSupPr>
                            <m:ctrlPr>
                              <a:rPr lang="el-GR"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𝑠</m:t>
                            </m:r>
                          </m:e>
                          <m:sup>
                            <m:r>
                              <a:rPr lang="el-GR" i="1">
                                <a:solidFill>
                                  <a:srgbClr val="FF0000"/>
                                </a:solidFill>
                                <a:latin typeface="Cambria Math" panose="02040503050406030204" pitchFamily="18" charset="0"/>
                              </a:rPr>
                              <m:t>−1</m:t>
                            </m:r>
                          </m:sup>
                        </m:sSup>
                        <m:r>
                          <a:rPr lang="el-GR"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𝑠</m:t>
                        </m:r>
                        <m:sSup>
                          <m:sSupPr>
                            <m:ctrlPr>
                              <a:rPr lang="el-GR"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𝑟</m:t>
                            </m:r>
                          </m:e>
                          <m:sup>
                            <m:r>
                              <a:rPr lang="el-GR" i="1">
                                <a:solidFill>
                                  <a:srgbClr val="FF0000"/>
                                </a:solidFill>
                                <a:latin typeface="Cambria Math" panose="02040503050406030204" pitchFamily="18" charset="0"/>
                              </a:rPr>
                              <m:t>−1</m:t>
                            </m:r>
                          </m:sup>
                        </m:sSup>
                        <m:r>
                          <a:rPr lang="el-GR"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𝑀𝑒</m:t>
                        </m:r>
                        <m:sSup>
                          <m:sSupPr>
                            <m:ctrlPr>
                              <a:rPr lang="el-GR"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𝑉</m:t>
                            </m:r>
                          </m:e>
                          <m:sup>
                            <m:r>
                              <a:rPr lang="el-GR" i="1">
                                <a:solidFill>
                                  <a:srgbClr val="FF0000"/>
                                </a:solidFill>
                                <a:latin typeface="Cambria Math" panose="02040503050406030204" pitchFamily="18" charset="0"/>
                              </a:rPr>
                              <m:t>−1</m:t>
                            </m:r>
                          </m:sup>
                        </m:sSup>
                      </m:e>
                    </m:d>
                  </m:oMath>
                </a14:m>
                <a:endParaRPr lang="el-GR" dirty="0"/>
              </a:p>
              <a:p>
                <a:pPr marL="0" indent="0">
                  <a:buNone/>
                </a:pPr>
                <a:r>
                  <a:rPr lang="el-GR" dirty="0"/>
                  <a:t>Λήξη του επεισοδίου: χρόνος όταν επανήλθε στο παραπάνω κατώφλι.</a:t>
                </a:r>
              </a:p>
              <a:p>
                <a:pPr marL="0" indent="0">
                  <a:buNone/>
                </a:pPr>
                <a:r>
                  <a:rPr lang="el-GR" dirty="0"/>
                  <a:t>Επιπλέον:</a:t>
                </a:r>
              </a:p>
              <a:p>
                <a:pPr marL="0" indent="0">
                  <a:buNone/>
                </a:pPr>
                <a:r>
                  <a:rPr lang="el-GR" dirty="0">
                    <a:solidFill>
                      <a:srgbClr val="FF0000"/>
                    </a:solidFill>
                  </a:rPr>
                  <a:t>Ελάχιστη διάρκεια 24 ώρες</a:t>
                </a:r>
                <a:r>
                  <a:rPr lang="el-GR" dirty="0"/>
                  <a:t> </a:t>
                </a:r>
              </a:p>
              <a:p>
                <a:pPr marL="0" indent="0">
                  <a:buNone/>
                </a:pPr>
                <a:r>
                  <a:rPr lang="el-GR" dirty="0">
                    <a:solidFill>
                      <a:srgbClr val="FF0000"/>
                    </a:solidFill>
                  </a:rPr>
                  <a:t>Ελάχιστη τιμή μεγίστου: 0.5</a:t>
                </a:r>
                <a:endParaRPr lang="el-GR" dirty="0"/>
              </a:p>
              <a:p>
                <a:pPr marL="0" indent="0">
                  <a:buNone/>
                </a:pPr>
                <a:r>
                  <a:rPr lang="en-US" dirty="0"/>
                  <a:t>SEPEM Reference list: </a:t>
                </a:r>
                <a:r>
                  <a:rPr lang="en-US" dirty="0">
                    <a:hlinkClick r:id="rId2"/>
                  </a:rPr>
                  <a:t>http://dev.sepem.oma.be</a:t>
                </a:r>
                <a:r>
                  <a:rPr lang="en-US" dirty="0"/>
                  <a:t> </a:t>
                </a:r>
                <a:endParaRPr lang="el-GR" dirty="0"/>
              </a:p>
            </p:txBody>
          </p:sp>
        </mc:Choice>
        <mc:Fallback xmlns="">
          <p:sp>
            <p:nvSpPr>
              <p:cNvPr id="3" name="Θέση περιεχομένου 2"/>
              <p:cNvSpPr>
                <a:spLocks noGrp="1" noRot="1" noChangeAspect="1" noMove="1" noResize="1" noEditPoints="1" noAdjustHandles="1" noChangeArrowheads="1" noChangeShapeType="1" noTextEdit="1"/>
              </p:cNvSpPr>
              <p:nvPr>
                <p:ph idx="1"/>
              </p:nvPr>
            </p:nvSpPr>
            <p:spPr>
              <a:blipFill>
                <a:blip r:embed="rId3"/>
                <a:stretch>
                  <a:fillRect l="-1217" t="-2156"/>
                </a:stretch>
              </a:blipFill>
            </p:spPr>
            <p:txBody>
              <a:bodyPr/>
              <a:lstStyle/>
              <a:p>
                <a:r>
                  <a:rPr lang="el-GR">
                    <a:noFill/>
                  </a:rPr>
                  <a:t> </a:t>
                </a:r>
              </a:p>
            </p:txBody>
          </p:sp>
        </mc:Fallback>
      </mc:AlternateContent>
      <p:sp>
        <p:nvSpPr>
          <p:cNvPr id="4" name="Θέση υποσέλιδου 3"/>
          <p:cNvSpPr>
            <a:spLocks noGrp="1"/>
          </p:cNvSpPr>
          <p:nvPr>
            <p:ph type="ftr" sz="quarter" idx="11"/>
          </p:nvPr>
        </p:nvSpPr>
        <p:spPr/>
        <p:txBody>
          <a:bodyPr/>
          <a:lstStyle/>
          <a:p>
            <a:r>
              <a:rPr lang="en-US"/>
              <a:t>Solar Energetic Particles  - SREM</a:t>
            </a:r>
            <a:endParaRPr lang="el-GR" dirty="0"/>
          </a:p>
        </p:txBody>
      </p:sp>
      <p:pic>
        <p:nvPicPr>
          <p:cNvPr id="6" name="Εικόνα 5"/>
          <p:cNvPicPr>
            <a:picLocks noChangeAspect="1"/>
          </p:cNvPicPr>
          <p:nvPr/>
        </p:nvPicPr>
        <p:blipFill>
          <a:blip r:embed="rId4"/>
          <a:stretch>
            <a:fillRect/>
          </a:stretch>
        </p:blipFill>
        <p:spPr>
          <a:xfrm>
            <a:off x="2670901" y="1572329"/>
            <a:ext cx="6012000" cy="4886342"/>
          </a:xfrm>
          <a:prstGeom prst="rect">
            <a:avLst/>
          </a:prstGeom>
        </p:spPr>
      </p:pic>
      <p:sp>
        <p:nvSpPr>
          <p:cNvPr id="5" name="Θέση αριθμού διαφάνειας 4"/>
          <p:cNvSpPr>
            <a:spLocks noGrp="1"/>
          </p:cNvSpPr>
          <p:nvPr>
            <p:ph type="sldNum" sz="quarter" idx="12"/>
          </p:nvPr>
        </p:nvSpPr>
        <p:spPr/>
        <p:txBody>
          <a:bodyPr/>
          <a:lstStyle/>
          <a:p>
            <a:fld id="{A9FD4313-9E2D-4001-9D23-323BB65F54DF}" type="slidenum">
              <a:rPr lang="el-GR" smtClean="0"/>
              <a:pPr/>
              <a:t>27</a:t>
            </a:fld>
            <a:endParaRPr lang="el-GR" dirty="0"/>
          </a:p>
        </p:txBody>
      </p:sp>
      <p:sp>
        <p:nvSpPr>
          <p:cNvPr id="7" name="Οβάλ 6"/>
          <p:cNvSpPr/>
          <p:nvPr/>
        </p:nvSpPr>
        <p:spPr>
          <a:xfrm>
            <a:off x="6370321" y="3333750"/>
            <a:ext cx="137160" cy="130174"/>
          </a:xfrm>
          <a:prstGeom prst="ellipse">
            <a:avLst/>
          </a:prstGeom>
          <a:noFill/>
          <a:ln w="1905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l-GR"/>
          </a:p>
        </p:txBody>
      </p:sp>
      <p:sp>
        <p:nvSpPr>
          <p:cNvPr id="8" name="Οβάλ 7"/>
          <p:cNvSpPr/>
          <p:nvPr/>
        </p:nvSpPr>
        <p:spPr>
          <a:xfrm>
            <a:off x="6233161" y="2162175"/>
            <a:ext cx="137160" cy="130174"/>
          </a:xfrm>
          <a:prstGeom prst="ellipse">
            <a:avLst/>
          </a:prstGeom>
          <a:noFill/>
          <a:ln w="1905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l-GR"/>
          </a:p>
        </p:txBody>
      </p:sp>
      <p:sp>
        <p:nvSpPr>
          <p:cNvPr id="9" name="Οβάλ 8"/>
          <p:cNvSpPr/>
          <p:nvPr/>
        </p:nvSpPr>
        <p:spPr>
          <a:xfrm>
            <a:off x="5676901" y="5057775"/>
            <a:ext cx="137160" cy="130174"/>
          </a:xfrm>
          <a:prstGeom prst="ellipse">
            <a:avLst/>
          </a:prstGeom>
          <a:noFill/>
          <a:ln w="1905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l-GR"/>
          </a:p>
        </p:txBody>
      </p:sp>
      <p:sp>
        <p:nvSpPr>
          <p:cNvPr id="10" name="Οβάλ 9"/>
          <p:cNvSpPr/>
          <p:nvPr/>
        </p:nvSpPr>
        <p:spPr>
          <a:xfrm>
            <a:off x="7458031" y="2292349"/>
            <a:ext cx="137160" cy="130174"/>
          </a:xfrm>
          <a:prstGeom prst="ellipse">
            <a:avLst/>
          </a:prstGeom>
          <a:noFill/>
          <a:ln w="1905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86550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Ποια είναι τα γεγονότα που έχουμε;</a:t>
            </a:r>
          </a:p>
        </p:txBody>
      </p:sp>
      <p:graphicFrame>
        <p:nvGraphicFramePr>
          <p:cNvPr id="6" name="Θέση περιεχομένου 5"/>
          <p:cNvGraphicFramePr>
            <a:graphicFrameLocks noGrp="1"/>
          </p:cNvGraphicFramePr>
          <p:nvPr>
            <p:ph idx="1"/>
            <p:extLst>
              <p:ext uri="{D42A27DB-BD31-4B8C-83A1-F6EECF244321}">
                <p14:modId xmlns:p14="http://schemas.microsoft.com/office/powerpoint/2010/main" val="3560785924"/>
              </p:ext>
            </p:extLst>
          </p:nvPr>
        </p:nvGraphicFramePr>
        <p:xfrm>
          <a:off x="838200" y="1824553"/>
          <a:ext cx="5253990" cy="4634122"/>
        </p:xfrm>
        <a:graphic>
          <a:graphicData uri="http://schemas.openxmlformats.org/drawingml/2006/table">
            <a:tbl>
              <a:tblPr firstRow="1" firstCol="1" bandRow="1"/>
              <a:tblGrid>
                <a:gridCol w="630785">
                  <a:extLst>
                    <a:ext uri="{9D8B030D-6E8A-4147-A177-3AD203B41FA5}">
                      <a16:colId xmlns:a16="http://schemas.microsoft.com/office/drawing/2014/main" val="3606219636"/>
                    </a:ext>
                  </a:extLst>
                </a:gridCol>
                <a:gridCol w="881577">
                  <a:extLst>
                    <a:ext uri="{9D8B030D-6E8A-4147-A177-3AD203B41FA5}">
                      <a16:colId xmlns:a16="http://schemas.microsoft.com/office/drawing/2014/main" val="3524319621"/>
                    </a:ext>
                  </a:extLst>
                </a:gridCol>
                <a:gridCol w="896141">
                  <a:extLst>
                    <a:ext uri="{9D8B030D-6E8A-4147-A177-3AD203B41FA5}">
                      <a16:colId xmlns:a16="http://schemas.microsoft.com/office/drawing/2014/main" val="2162118260"/>
                    </a:ext>
                  </a:extLst>
                </a:gridCol>
                <a:gridCol w="1031038">
                  <a:extLst>
                    <a:ext uri="{9D8B030D-6E8A-4147-A177-3AD203B41FA5}">
                      <a16:colId xmlns:a16="http://schemas.microsoft.com/office/drawing/2014/main" val="705735507"/>
                    </a:ext>
                  </a:extLst>
                </a:gridCol>
                <a:gridCol w="980372">
                  <a:extLst>
                    <a:ext uri="{9D8B030D-6E8A-4147-A177-3AD203B41FA5}">
                      <a16:colId xmlns:a16="http://schemas.microsoft.com/office/drawing/2014/main" val="2944877673"/>
                    </a:ext>
                  </a:extLst>
                </a:gridCol>
                <a:gridCol w="834077">
                  <a:extLst>
                    <a:ext uri="{9D8B030D-6E8A-4147-A177-3AD203B41FA5}">
                      <a16:colId xmlns:a16="http://schemas.microsoft.com/office/drawing/2014/main" val="765931076"/>
                    </a:ext>
                  </a:extLst>
                </a:gridCol>
              </a:tblGrid>
              <a:tr h="307583">
                <a:tc>
                  <a:txBody>
                    <a:bodyPr/>
                    <a:lstStyle/>
                    <a:p>
                      <a:pPr algn="ctr">
                        <a:lnSpc>
                          <a:spcPct val="107000"/>
                        </a:lnSpc>
                        <a:spcAft>
                          <a:spcPts val="0"/>
                        </a:spcAft>
                      </a:pPr>
                      <a:r>
                        <a:rPr lang="el-GR" sz="1000" b="1">
                          <a:effectLst/>
                          <a:latin typeface="Palatino Linotype" panose="02040502050505030304" pitchFamily="18" charset="0"/>
                          <a:ea typeface="Calibri" panose="020F0502020204030204" pitchFamily="34" charset="0"/>
                          <a:cs typeface="Times New Roman" panose="02020603050405020304" pitchFamily="18" charset="0"/>
                        </a:rPr>
                        <a:t># </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US" sz="1000" b="1">
                          <a:effectLst/>
                          <a:latin typeface="Palatino Linotype" panose="02040502050505030304" pitchFamily="18" charset="0"/>
                          <a:ea typeface="Calibri" panose="020F0502020204030204" pitchFamily="34" charset="0"/>
                          <a:cs typeface="Times New Roman" panose="02020603050405020304" pitchFamily="18" charset="0"/>
                        </a:rPr>
                        <a:t>Start time</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US" sz="1000" b="1">
                          <a:effectLst/>
                          <a:latin typeface="Palatino Linotype" panose="02040502050505030304" pitchFamily="18" charset="0"/>
                          <a:ea typeface="Calibri" panose="020F0502020204030204" pitchFamily="34" charset="0"/>
                          <a:cs typeface="Times New Roman" panose="02020603050405020304" pitchFamily="18" charset="0"/>
                        </a:rPr>
                        <a:t>End time</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l-GR" sz="1000" b="1">
                          <a:effectLst/>
                          <a:latin typeface="Palatino Linotype" panose="02040502050505030304" pitchFamily="18" charset="0"/>
                          <a:ea typeface="Calibri" panose="020F0502020204030204" pitchFamily="34" charset="0"/>
                          <a:cs typeface="Times New Roman" panose="02020603050405020304" pitchFamily="18" charset="0"/>
                        </a:rPr>
                        <a:t>Duration</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l-GR" sz="1000" b="1">
                          <a:effectLst/>
                          <a:latin typeface="Palatino Linotype" panose="02040502050505030304" pitchFamily="18" charset="0"/>
                          <a:ea typeface="Calibri" panose="020F0502020204030204" pitchFamily="34" charset="0"/>
                          <a:cs typeface="Times New Roman" panose="02020603050405020304" pitchFamily="18" charset="0"/>
                        </a:rPr>
                        <a:t>Event Fluence</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l-GR" sz="1000" b="1">
                          <a:effectLst/>
                          <a:latin typeface="Palatino Linotype" panose="02040502050505030304" pitchFamily="18" charset="0"/>
                          <a:ea typeface="Calibri" panose="020F0502020204030204" pitchFamily="34" charset="0"/>
                          <a:cs typeface="Times New Roman" panose="02020603050405020304" pitchFamily="18" charset="0"/>
                        </a:rPr>
                        <a:t>Peak Flux</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49153075"/>
                  </a:ext>
                </a:extLst>
              </a:tr>
              <a:tr h="333132">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1</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2010-08-14</a:t>
                      </a:r>
                      <a:r>
                        <a:rPr lang="en-US" sz="1000">
                          <a:effectLst/>
                          <a:latin typeface="Garamond" panose="02020404030301010803" pitchFamily="18" charset="0"/>
                          <a:ea typeface="Calibri" panose="020F0502020204030204" pitchFamily="34" charset="0"/>
                          <a:cs typeface="Times New Roman" panose="02020603050405020304" pitchFamily="18" charset="0"/>
                        </a:rPr>
                        <a:t>   </a:t>
                      </a:r>
                      <a:r>
                        <a:rPr lang="el-GR" sz="1000">
                          <a:effectLst/>
                          <a:latin typeface="Garamond" panose="02020404030301010803" pitchFamily="18" charset="0"/>
                          <a:ea typeface="Calibri" panose="020F0502020204030204" pitchFamily="34" charset="0"/>
                          <a:cs typeface="Times New Roman" panose="02020603050405020304" pitchFamily="18" charset="0"/>
                        </a:rPr>
                        <a:t>11:35:00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n-US" sz="1000">
                          <a:effectLst/>
                          <a:latin typeface="Garamond" panose="02020404030301010803" pitchFamily="18" charset="0"/>
                          <a:ea typeface="Helvetica Neue" panose="02000503000000020004" pitchFamily="50"/>
                          <a:cs typeface="Times New Roman" panose="02020603050405020304" pitchFamily="18" charset="0"/>
                        </a:rPr>
                        <a:t>2010-08-15   11:50:00</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1.010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5.66237e+4</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2.7295e+0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440489265"/>
                  </a:ext>
                </a:extLst>
              </a:tr>
              <a:tr h="333132">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2010-08-18 08:50:00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2010-08-19 11:55:00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1.128</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3.34340e+4</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1.2867e+0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708699686"/>
                  </a:ext>
                </a:extLst>
              </a:tr>
              <a:tr h="333132">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3</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2011-03-07 23:15:00</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2011-03-12 07:20:00</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4.337</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1.73738e+6</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1.3146e+1</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797025549"/>
                  </a:ext>
                </a:extLst>
              </a:tr>
              <a:tr h="333132">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4</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2011-03-21 05:55:00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2011-03-22 16:30:00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1.441</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1.13156e+5</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3.0314e+0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443471745"/>
                  </a:ext>
                </a:extLst>
              </a:tr>
              <a:tr h="333132">
                <a:tc>
                  <a:txBody>
                    <a:bodyPr/>
                    <a:lstStyle/>
                    <a:p>
                      <a:pPr algn="ctr">
                        <a:lnSpc>
                          <a:spcPct val="107000"/>
                        </a:lnSpc>
                        <a:spcAft>
                          <a:spcPts val="0"/>
                        </a:spcAft>
                      </a:pPr>
                      <a:r>
                        <a:rPr lang="el-GR" sz="1000" dirty="0">
                          <a:solidFill>
                            <a:srgbClr val="FF0000"/>
                          </a:solidFill>
                          <a:effectLst/>
                          <a:latin typeface="Garamond" panose="02020404030301010803" pitchFamily="18" charset="0"/>
                          <a:ea typeface="Calibri" panose="020F0502020204030204" pitchFamily="34" charset="0"/>
                          <a:cs typeface="Times New Roman" panose="02020603050405020304" pitchFamily="18" charset="0"/>
                        </a:rPr>
                        <a:t>5</a:t>
                      </a:r>
                      <a:endParaRPr lang="el-GR" sz="1000" dirty="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dirty="0">
                          <a:effectLst/>
                          <a:latin typeface="Garamond" panose="02020404030301010803" pitchFamily="18" charset="0"/>
                          <a:ea typeface="Calibri" panose="020F0502020204030204" pitchFamily="34" charset="0"/>
                          <a:cs typeface="Times New Roman" panose="02020603050405020304" pitchFamily="18" charset="0"/>
                        </a:rPr>
                        <a:t>2011-06-05 20:05:00</a:t>
                      </a:r>
                      <a:endParaRPr lang="el-GR" sz="1000" dirty="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2011-06-18 15:10:00</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12.795</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1.07654e+6</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1.1285e+1</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095221191"/>
                  </a:ext>
                </a:extLst>
              </a:tr>
              <a:tr h="333132">
                <a:tc>
                  <a:txBody>
                    <a:bodyPr/>
                    <a:lstStyle/>
                    <a:p>
                      <a:pPr algn="ctr">
                        <a:lnSpc>
                          <a:spcPct val="107000"/>
                        </a:lnSpc>
                        <a:spcAft>
                          <a:spcPts val="0"/>
                        </a:spcAft>
                      </a:pPr>
                      <a:r>
                        <a:rPr lang="el-GR" sz="1000">
                          <a:solidFill>
                            <a:srgbClr val="FF0000"/>
                          </a:solidFill>
                          <a:effectLst/>
                          <a:latin typeface="Garamond" panose="02020404030301010803" pitchFamily="18" charset="0"/>
                          <a:ea typeface="Calibri" panose="020F0502020204030204" pitchFamily="34" charset="0"/>
                          <a:cs typeface="Times New Roman" panose="02020603050405020304" pitchFamily="18" charset="0"/>
                        </a:rPr>
                        <a:t>6</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dirty="0">
                          <a:effectLst/>
                          <a:latin typeface="Garamond" panose="02020404030301010803" pitchFamily="18" charset="0"/>
                          <a:ea typeface="Calibri" panose="020F0502020204030204" pitchFamily="34" charset="0"/>
                          <a:cs typeface="Times New Roman" panose="02020603050405020304" pitchFamily="18" charset="0"/>
                        </a:rPr>
                        <a:t>2011-08-04 04:35:00</a:t>
                      </a:r>
                      <a:endParaRPr lang="el-GR" sz="1000" dirty="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dirty="0">
                          <a:effectLst/>
                          <a:latin typeface="Garamond" panose="02020404030301010803" pitchFamily="18" charset="0"/>
                          <a:ea typeface="Calibri" panose="020F0502020204030204" pitchFamily="34" charset="0"/>
                          <a:cs typeface="Times New Roman" panose="02020603050405020304" pitchFamily="18" charset="0"/>
                        </a:rPr>
                        <a:t>2011-08-07 11:30:00</a:t>
                      </a:r>
                      <a:endParaRPr lang="el-GR" sz="1000" dirty="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dirty="0">
                          <a:effectLst/>
                          <a:latin typeface="Garamond" panose="02020404030301010803" pitchFamily="18" charset="0"/>
                          <a:ea typeface="Calibri" panose="020F0502020204030204" pitchFamily="34" charset="0"/>
                          <a:cs typeface="Times New Roman" panose="02020603050405020304" pitchFamily="18" charset="0"/>
                        </a:rPr>
                        <a:t>3.288</a:t>
                      </a:r>
                      <a:endParaRPr lang="el-GR" sz="1000" dirty="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2.39742e+6</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5.1347e+1</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905818099"/>
                  </a:ext>
                </a:extLst>
              </a:tr>
              <a:tr h="333132">
                <a:tc>
                  <a:txBody>
                    <a:bodyPr/>
                    <a:lstStyle/>
                    <a:p>
                      <a:pPr algn="ctr">
                        <a:lnSpc>
                          <a:spcPct val="107000"/>
                        </a:lnSpc>
                        <a:spcAft>
                          <a:spcPts val="0"/>
                        </a:spcAft>
                      </a:pPr>
                      <a:r>
                        <a:rPr lang="el-GR" sz="1000">
                          <a:solidFill>
                            <a:srgbClr val="FF0000"/>
                          </a:solidFill>
                          <a:effectLst/>
                          <a:latin typeface="Garamond" panose="02020404030301010803" pitchFamily="18" charset="0"/>
                          <a:ea typeface="Calibri" panose="020F0502020204030204" pitchFamily="34" charset="0"/>
                          <a:cs typeface="Times New Roman" panose="02020603050405020304" pitchFamily="18" charset="0"/>
                        </a:rPr>
                        <a:t>7</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2011-08-09 08:00:00</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2011-08-10 16:20:00</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dirty="0">
                          <a:effectLst/>
                          <a:latin typeface="Garamond" panose="02020404030301010803" pitchFamily="18" charset="0"/>
                          <a:ea typeface="Calibri" panose="020F0502020204030204" pitchFamily="34" charset="0"/>
                          <a:cs typeface="Times New Roman" panose="02020603050405020304" pitchFamily="18" charset="0"/>
                        </a:rPr>
                        <a:t>1.347</a:t>
                      </a:r>
                      <a:endParaRPr lang="el-GR" sz="1000" dirty="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dirty="0">
                          <a:effectLst/>
                          <a:latin typeface="Garamond" panose="02020404030301010803" pitchFamily="18" charset="0"/>
                          <a:ea typeface="Calibri" panose="020F0502020204030204" pitchFamily="34" charset="0"/>
                          <a:cs typeface="Times New Roman" panose="02020603050405020304" pitchFamily="18" charset="0"/>
                        </a:rPr>
                        <a:t>1.19568e+5</a:t>
                      </a:r>
                      <a:endParaRPr lang="el-GR" sz="1000" dirty="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dirty="0">
                          <a:effectLst/>
                          <a:latin typeface="Garamond" panose="02020404030301010803" pitchFamily="18" charset="0"/>
                          <a:ea typeface="Calibri" panose="020F0502020204030204" pitchFamily="34" charset="0"/>
                          <a:cs typeface="Times New Roman" panose="02020603050405020304" pitchFamily="18" charset="0"/>
                        </a:rPr>
                        <a:t>3.9489e+0</a:t>
                      </a:r>
                      <a:endParaRPr lang="el-GR" sz="1000" dirty="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913678096"/>
                  </a:ext>
                </a:extLst>
              </a:tr>
              <a:tr h="333132">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8</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2011-09-06 23:45:00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2011-09-08 13:35:00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1.576</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4.91641e+4</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9.4600e-1</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858365257"/>
                  </a:ext>
                </a:extLst>
              </a:tr>
              <a:tr h="333132">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9</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2011-09-23 03:30:00</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2011-09-30 06:05:00</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7.108</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2.09413e+6</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1.7399e+1</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998784860"/>
                  </a:ext>
                </a:extLst>
              </a:tr>
              <a:tr h="333132">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10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2011-10-22 16:20:00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2011-10-25 18:45:00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3.101</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7.54910e+5</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1.2586e+1</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401665089"/>
                  </a:ext>
                </a:extLst>
              </a:tr>
              <a:tr h="333132">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11</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2011-11-04 06:20:00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dirty="0">
                          <a:effectLst/>
                          <a:latin typeface="Garamond" panose="02020404030301010803" pitchFamily="18" charset="0"/>
                          <a:ea typeface="Calibri" panose="020F0502020204030204" pitchFamily="34" charset="0"/>
                          <a:cs typeface="Times New Roman" panose="02020603050405020304" pitchFamily="18" charset="0"/>
                        </a:rPr>
                        <a:t>2011-11-05 07:05:00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1.031</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1.55609e+4</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5.0587e-1</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362787784"/>
                  </a:ext>
                </a:extLst>
              </a:tr>
              <a:tr h="328955">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12</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2011-11-26 09:00:00</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2011-11-30 00:20:00</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3.639</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2.87240e+6</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3.5451e+1</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897135095"/>
                  </a:ext>
                </a:extLst>
              </a:tr>
              <a:tr h="333132">
                <a:tc>
                  <a:txBody>
                    <a:bodyPr/>
                    <a:lstStyle/>
                    <a:p>
                      <a:pPr algn="ctr">
                        <a:lnSpc>
                          <a:spcPct val="107000"/>
                        </a:lnSpc>
                        <a:spcAft>
                          <a:spcPts val="0"/>
                        </a:spcAft>
                      </a:pPr>
                      <a:r>
                        <a:rPr lang="el-GR" sz="1000">
                          <a:solidFill>
                            <a:srgbClr val="FF0000"/>
                          </a:solidFill>
                          <a:effectLst/>
                          <a:latin typeface="Garamond" panose="02020404030301010803" pitchFamily="18" charset="0"/>
                          <a:ea typeface="Calibri" panose="020F0502020204030204" pitchFamily="34" charset="0"/>
                          <a:cs typeface="Times New Roman" panose="02020603050405020304" pitchFamily="18" charset="0"/>
                        </a:rPr>
                        <a:t>13</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2012-01-20 11:25:00</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2012-02-03 03:55:00</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13.688</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8.10725e+7</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dirty="0">
                          <a:effectLst/>
                          <a:latin typeface="Garamond" panose="02020404030301010803" pitchFamily="18" charset="0"/>
                          <a:ea typeface="Calibri" panose="020F0502020204030204" pitchFamily="34" charset="0"/>
                          <a:cs typeface="Times New Roman" panose="02020603050405020304" pitchFamily="18" charset="0"/>
                        </a:rPr>
                        <a:t>1.6389e+3</a:t>
                      </a:r>
                      <a:endParaRPr lang="el-GR" sz="1000" dirty="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40727592"/>
                  </a:ext>
                </a:extLst>
              </a:tr>
            </a:tbl>
          </a:graphicData>
        </a:graphic>
      </p:graphicFrame>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28</a:t>
            </a:fld>
            <a:endParaRPr lang="el-GR" dirty="0"/>
          </a:p>
        </p:txBody>
      </p:sp>
      <p:graphicFrame>
        <p:nvGraphicFramePr>
          <p:cNvPr id="7" name="Πίνακας 6"/>
          <p:cNvGraphicFramePr>
            <a:graphicFrameLocks noGrp="1"/>
          </p:cNvGraphicFramePr>
          <p:nvPr>
            <p:extLst>
              <p:ext uri="{D42A27DB-BD31-4B8C-83A1-F6EECF244321}">
                <p14:modId xmlns:p14="http://schemas.microsoft.com/office/powerpoint/2010/main" val="1362407445"/>
              </p:ext>
            </p:extLst>
          </p:nvPr>
        </p:nvGraphicFramePr>
        <p:xfrm>
          <a:off x="6092191" y="1824558"/>
          <a:ext cx="5261609" cy="4634112"/>
        </p:xfrm>
        <a:graphic>
          <a:graphicData uri="http://schemas.openxmlformats.org/drawingml/2006/table">
            <a:tbl>
              <a:tblPr firstRow="1" firstCol="1" bandRow="1"/>
              <a:tblGrid>
                <a:gridCol w="631699">
                  <a:extLst>
                    <a:ext uri="{9D8B030D-6E8A-4147-A177-3AD203B41FA5}">
                      <a16:colId xmlns:a16="http://schemas.microsoft.com/office/drawing/2014/main" val="641733256"/>
                    </a:ext>
                  </a:extLst>
                </a:gridCol>
                <a:gridCol w="882856">
                  <a:extLst>
                    <a:ext uri="{9D8B030D-6E8A-4147-A177-3AD203B41FA5}">
                      <a16:colId xmlns:a16="http://schemas.microsoft.com/office/drawing/2014/main" val="1695291483"/>
                    </a:ext>
                  </a:extLst>
                </a:gridCol>
                <a:gridCol w="897441">
                  <a:extLst>
                    <a:ext uri="{9D8B030D-6E8A-4147-A177-3AD203B41FA5}">
                      <a16:colId xmlns:a16="http://schemas.microsoft.com/office/drawing/2014/main" val="3339165268"/>
                    </a:ext>
                  </a:extLst>
                </a:gridCol>
                <a:gridCol w="1032533">
                  <a:extLst>
                    <a:ext uri="{9D8B030D-6E8A-4147-A177-3AD203B41FA5}">
                      <a16:colId xmlns:a16="http://schemas.microsoft.com/office/drawing/2014/main" val="769763658"/>
                    </a:ext>
                  </a:extLst>
                </a:gridCol>
                <a:gridCol w="981793">
                  <a:extLst>
                    <a:ext uri="{9D8B030D-6E8A-4147-A177-3AD203B41FA5}">
                      <a16:colId xmlns:a16="http://schemas.microsoft.com/office/drawing/2014/main" val="2781337376"/>
                    </a:ext>
                  </a:extLst>
                </a:gridCol>
                <a:gridCol w="835287">
                  <a:extLst>
                    <a:ext uri="{9D8B030D-6E8A-4147-A177-3AD203B41FA5}">
                      <a16:colId xmlns:a16="http://schemas.microsoft.com/office/drawing/2014/main" val="3027967901"/>
                    </a:ext>
                  </a:extLst>
                </a:gridCol>
              </a:tblGrid>
              <a:tr h="386176">
                <a:tc>
                  <a:txBody>
                    <a:bodyPr/>
                    <a:lstStyle/>
                    <a:p>
                      <a:pPr algn="ctr">
                        <a:lnSpc>
                          <a:spcPct val="107000"/>
                        </a:lnSpc>
                        <a:spcAft>
                          <a:spcPts val="0"/>
                        </a:spcAft>
                      </a:pPr>
                      <a:r>
                        <a:rPr lang="el-GR" sz="1000" dirty="0">
                          <a:effectLst/>
                          <a:latin typeface="Garamond" panose="02020404030301010803" pitchFamily="18" charset="0"/>
                          <a:ea typeface="Calibri" panose="020F0502020204030204" pitchFamily="34" charset="0"/>
                          <a:cs typeface="Times New Roman" panose="02020603050405020304" pitchFamily="18" charset="0"/>
                        </a:rPr>
                        <a:t>14</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2012-02-25 02:20:00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2012-02-27 21:25:00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2.795</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5.61843e+5</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dirty="0">
                          <a:effectLst/>
                          <a:latin typeface="Garamond" panose="02020404030301010803" pitchFamily="18" charset="0"/>
                          <a:ea typeface="Calibri" panose="020F0502020204030204" pitchFamily="34" charset="0"/>
                          <a:cs typeface="Times New Roman" panose="02020603050405020304" pitchFamily="18" charset="0"/>
                        </a:rPr>
                        <a:t>7.2967e+0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747176086"/>
                  </a:ext>
                </a:extLst>
              </a:tr>
              <a:tr h="386176">
                <a:tc>
                  <a:txBody>
                    <a:bodyPr/>
                    <a:lstStyle/>
                    <a:p>
                      <a:pPr algn="ctr">
                        <a:lnSpc>
                          <a:spcPct val="107000"/>
                        </a:lnSpc>
                        <a:spcAft>
                          <a:spcPts val="0"/>
                        </a:spcAft>
                      </a:pPr>
                      <a:r>
                        <a:rPr lang="el-GR" sz="1000" dirty="0">
                          <a:solidFill>
                            <a:srgbClr val="FF0000"/>
                          </a:solidFill>
                          <a:effectLst/>
                          <a:latin typeface="Garamond" panose="02020404030301010803" pitchFamily="18" charset="0"/>
                          <a:ea typeface="Calibri" panose="020F0502020204030204" pitchFamily="34" charset="0"/>
                          <a:cs typeface="Times New Roman" panose="02020603050405020304" pitchFamily="18" charset="0"/>
                        </a:rPr>
                        <a:t>15</a:t>
                      </a:r>
                      <a:endParaRPr lang="el-GR" sz="1000" dirty="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2012-03-05 00:30:00</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dirty="0">
                          <a:effectLst/>
                          <a:latin typeface="Garamond" panose="02020404030301010803" pitchFamily="18" charset="0"/>
                          <a:ea typeface="Calibri" panose="020F0502020204030204" pitchFamily="34" charset="0"/>
                          <a:cs typeface="Times New Roman" panose="02020603050405020304" pitchFamily="18" charset="0"/>
                        </a:rPr>
                        <a:t>2012-03-17 02:25:00</a:t>
                      </a:r>
                      <a:endParaRPr lang="el-GR" sz="1000" dirty="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12.080</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6.26949e+7</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1.9843e+3</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589524864"/>
                  </a:ext>
                </a:extLst>
              </a:tr>
              <a:tr h="386176">
                <a:tc>
                  <a:txBody>
                    <a:bodyPr/>
                    <a:lstStyle/>
                    <a:p>
                      <a:pPr algn="ctr">
                        <a:lnSpc>
                          <a:spcPct val="107000"/>
                        </a:lnSpc>
                        <a:spcAft>
                          <a:spcPts val="0"/>
                        </a:spcAft>
                      </a:pPr>
                      <a:r>
                        <a:rPr lang="el-GR" sz="1000">
                          <a:solidFill>
                            <a:srgbClr val="FF0000"/>
                          </a:solidFill>
                          <a:effectLst/>
                          <a:latin typeface="Garamond" panose="02020404030301010803" pitchFamily="18" charset="0"/>
                          <a:ea typeface="Calibri" panose="020F0502020204030204" pitchFamily="34" charset="0"/>
                          <a:cs typeface="Times New Roman" panose="02020603050405020304" pitchFamily="18" charset="0"/>
                        </a:rPr>
                        <a:t>16</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dirty="0">
                          <a:effectLst/>
                          <a:latin typeface="Garamond" panose="02020404030301010803" pitchFamily="18" charset="0"/>
                          <a:ea typeface="Calibri" panose="020F0502020204030204" pitchFamily="34" charset="0"/>
                          <a:cs typeface="Times New Roman" panose="02020603050405020304" pitchFamily="18" charset="0"/>
                        </a:rPr>
                        <a:t>2012-05-17 02:05:00</a:t>
                      </a:r>
                      <a:endParaRPr lang="el-GR" sz="1000" dirty="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2012-05-20 15:15:00</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3.549</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1.67961e+6</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4.6146e+1</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627064179"/>
                  </a:ext>
                </a:extLst>
              </a:tr>
              <a:tr h="386176">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17</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dirty="0">
                          <a:effectLst/>
                          <a:latin typeface="Garamond" panose="02020404030301010803" pitchFamily="18" charset="0"/>
                          <a:ea typeface="Calibri" panose="020F0502020204030204" pitchFamily="34" charset="0"/>
                          <a:cs typeface="Times New Roman" panose="02020603050405020304" pitchFamily="18" charset="0"/>
                        </a:rPr>
                        <a:t>2012-05-26 23:55:00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2012-05-29 04:55:00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dirty="0">
                          <a:effectLst/>
                          <a:latin typeface="Garamond" panose="02020404030301010803" pitchFamily="18" charset="0"/>
                          <a:ea typeface="Calibri" panose="020F0502020204030204" pitchFamily="34" charset="0"/>
                          <a:cs typeface="Times New Roman" panose="02020603050405020304" pitchFamily="18" charset="0"/>
                        </a:rPr>
                        <a:t>2.208</a:t>
                      </a:r>
                    </a:p>
                    <a:p>
                      <a:pPr algn="ctr">
                        <a:lnSpc>
                          <a:spcPct val="107000"/>
                        </a:lnSpc>
                        <a:spcAft>
                          <a:spcPts val="0"/>
                        </a:spcAft>
                      </a:pPr>
                      <a:endParaRPr lang="el-GR" sz="1000" dirty="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2.75000e+5</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6.4849e+0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896174934"/>
                  </a:ext>
                </a:extLst>
              </a:tr>
              <a:tr h="386176">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18</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dirty="0">
                          <a:effectLst/>
                          <a:latin typeface="Garamond" panose="02020404030301010803" pitchFamily="18" charset="0"/>
                          <a:ea typeface="Calibri" panose="020F0502020204030204" pitchFamily="34" charset="0"/>
                          <a:cs typeface="Times New Roman" panose="02020603050405020304" pitchFamily="18" charset="0"/>
                        </a:rPr>
                        <a:t>2012-06-16 09:45:00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2012-06-17 18:20:00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1.358</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2.18827e+5</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1.1105e+1</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4128781446"/>
                  </a:ext>
                </a:extLst>
              </a:tr>
              <a:tr h="386176">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19</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dirty="0">
                          <a:effectLst/>
                          <a:latin typeface="Garamond" panose="02020404030301010803" pitchFamily="18" charset="0"/>
                          <a:ea typeface="Calibri" panose="020F0502020204030204" pitchFamily="34" charset="0"/>
                          <a:cs typeface="Times New Roman" panose="02020603050405020304" pitchFamily="18" charset="0"/>
                        </a:rPr>
                        <a:t>2012-07-07 00:40:00</a:t>
                      </a:r>
                      <a:endParaRPr lang="el-GR" sz="1000" dirty="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dirty="0">
                          <a:effectLst/>
                          <a:latin typeface="Garamond" panose="02020404030301010803" pitchFamily="18" charset="0"/>
                          <a:ea typeface="Calibri" panose="020F0502020204030204" pitchFamily="34" charset="0"/>
                          <a:cs typeface="Times New Roman" panose="02020603050405020304" pitchFamily="18" charset="0"/>
                        </a:rPr>
                        <a:t>2012-07-10 22:05:00</a:t>
                      </a:r>
                      <a:endParaRPr lang="el-GR" sz="1000" dirty="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3.892</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4.83742e+5</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4.2694e+0</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862553348"/>
                  </a:ext>
                </a:extLst>
              </a:tr>
              <a:tr h="386176">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2012-07-12 18:05:00</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dirty="0">
                          <a:effectLst/>
                          <a:latin typeface="Garamond" panose="02020404030301010803" pitchFamily="18" charset="0"/>
                          <a:ea typeface="Calibri" panose="020F0502020204030204" pitchFamily="34" charset="0"/>
                          <a:cs typeface="Times New Roman" panose="02020603050405020304" pitchFamily="18" charset="0"/>
                        </a:rPr>
                        <a:t>2012-07-15 20:40:00</a:t>
                      </a:r>
                      <a:endParaRPr lang="el-GR" sz="1000" dirty="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3.108</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2.75239e+6</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6.2101e+1</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639673643"/>
                  </a:ext>
                </a:extLst>
              </a:tr>
              <a:tr h="386176">
                <a:tc>
                  <a:txBody>
                    <a:bodyPr/>
                    <a:lstStyle/>
                    <a:p>
                      <a:pPr algn="ctr">
                        <a:lnSpc>
                          <a:spcPct val="107000"/>
                        </a:lnSpc>
                        <a:spcAft>
                          <a:spcPts val="0"/>
                        </a:spcAft>
                      </a:pPr>
                      <a:r>
                        <a:rPr lang="el-GR" sz="1000">
                          <a:solidFill>
                            <a:srgbClr val="FF0000"/>
                          </a:solidFill>
                          <a:effectLst/>
                          <a:latin typeface="Garamond" panose="02020404030301010803" pitchFamily="18" charset="0"/>
                          <a:ea typeface="Calibri" panose="020F0502020204030204" pitchFamily="34" charset="0"/>
                          <a:cs typeface="Times New Roman" panose="02020603050405020304" pitchFamily="18" charset="0"/>
                        </a:rPr>
                        <a:t>21</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2012-07-17 15:50:00</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dirty="0">
                          <a:effectLst/>
                          <a:latin typeface="Garamond" panose="02020404030301010803" pitchFamily="18" charset="0"/>
                          <a:ea typeface="Calibri" panose="020F0502020204030204" pitchFamily="34" charset="0"/>
                          <a:cs typeface="Times New Roman" panose="02020603050405020304" pitchFamily="18" charset="0"/>
                        </a:rPr>
                        <a:t>2012-07-26 18:00:00</a:t>
                      </a:r>
                      <a:endParaRPr lang="el-GR" sz="1000" dirty="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9.090</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3.53160e+6</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3.6735e+1</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060858828"/>
                  </a:ext>
                </a:extLst>
              </a:tr>
              <a:tr h="386176">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22</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2012-09-01 04:25:00</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dirty="0">
                          <a:effectLst/>
                          <a:latin typeface="Garamond" panose="02020404030301010803" pitchFamily="18" charset="0"/>
                          <a:ea typeface="Calibri" panose="020F0502020204030204" pitchFamily="34" charset="0"/>
                          <a:cs typeface="Times New Roman" panose="02020603050405020304" pitchFamily="18" charset="0"/>
                        </a:rPr>
                        <a:t>2012-09-05 07:40:00</a:t>
                      </a:r>
                      <a:endParaRPr lang="el-GR" sz="1000" dirty="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dirty="0">
                          <a:effectLst/>
                          <a:latin typeface="Garamond" panose="02020404030301010803" pitchFamily="18" charset="0"/>
                          <a:ea typeface="Calibri" panose="020F0502020204030204" pitchFamily="34" charset="0"/>
                          <a:cs typeface="Times New Roman" panose="02020603050405020304" pitchFamily="18" charset="0"/>
                        </a:rPr>
                        <a:t>4.135</a:t>
                      </a:r>
                      <a:endParaRPr lang="el-GR" sz="1000" dirty="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3.57951e+6</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b="1">
                          <a:effectLst/>
                          <a:latin typeface="Garamond" panose="02020404030301010803" pitchFamily="18" charset="0"/>
                          <a:ea typeface="Calibri" panose="020F0502020204030204" pitchFamily="34" charset="0"/>
                          <a:cs typeface="Times New Roman" panose="02020603050405020304" pitchFamily="18" charset="0"/>
                        </a:rPr>
                        <a:t>4.2803e+1</a:t>
                      </a:r>
                      <a:endParaRPr lang="el-GR" sz="1000">
                        <a:effectLst/>
                        <a:latin typeface="Garamond" panose="02020404030301010803" pitchFamily="18" charset="0"/>
                        <a:ea typeface="Calibri" panose="020F0502020204030204" pitchFamily="34" charset="0"/>
                        <a:cs typeface="Times New Roman" panose="02020603050405020304" pitchFamily="18" charset="0"/>
                      </a:endParaRP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632566169"/>
                  </a:ext>
                </a:extLst>
              </a:tr>
              <a:tr h="386176">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23</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2012-09-28 01:20:00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2012-10-01 03:35:00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dirty="0">
                          <a:effectLst/>
                          <a:latin typeface="Garamond" panose="02020404030301010803" pitchFamily="18" charset="0"/>
                          <a:ea typeface="Calibri" panose="020F0502020204030204" pitchFamily="34" charset="0"/>
                          <a:cs typeface="Times New Roman" panose="02020603050405020304" pitchFamily="18" charset="0"/>
                        </a:rPr>
                        <a:t>3.094</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1.98198e+5</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dirty="0">
                          <a:effectLst/>
                          <a:latin typeface="Garamond" panose="02020404030301010803" pitchFamily="18" charset="0"/>
                          <a:ea typeface="Calibri" panose="020F0502020204030204" pitchFamily="34" charset="0"/>
                          <a:cs typeface="Times New Roman" panose="02020603050405020304" pitchFamily="18" charset="0"/>
                        </a:rPr>
                        <a:t>4.5055e+0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162907781"/>
                  </a:ext>
                </a:extLst>
              </a:tr>
              <a:tr h="386176">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24</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2012-12-14 16:00:00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2012-12-16 03:45:00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dirty="0">
                          <a:effectLst/>
                          <a:latin typeface="Garamond" panose="02020404030301010803" pitchFamily="18" charset="0"/>
                          <a:ea typeface="Calibri" panose="020F0502020204030204" pitchFamily="34" charset="0"/>
                          <a:cs typeface="Times New Roman" panose="02020603050405020304" pitchFamily="18" charset="0"/>
                        </a:rPr>
                        <a:t>1.490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dirty="0">
                          <a:effectLst/>
                          <a:latin typeface="Garamond" panose="02020404030301010803" pitchFamily="18" charset="0"/>
                          <a:ea typeface="Calibri" panose="020F0502020204030204" pitchFamily="34" charset="0"/>
                          <a:cs typeface="Times New Roman" panose="02020603050405020304" pitchFamily="18" charset="0"/>
                        </a:rPr>
                        <a:t>3.46923e+5</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dirty="0">
                          <a:effectLst/>
                          <a:latin typeface="Garamond" panose="02020404030301010803" pitchFamily="18" charset="0"/>
                          <a:ea typeface="Calibri" panose="020F0502020204030204" pitchFamily="34" charset="0"/>
                          <a:cs typeface="Times New Roman" panose="02020603050405020304" pitchFamily="18" charset="0"/>
                        </a:rPr>
                        <a:t>1.4463e+1</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933376412"/>
                  </a:ext>
                </a:extLst>
              </a:tr>
              <a:tr h="386176">
                <a:tc>
                  <a:txBody>
                    <a:bodyPr/>
                    <a:lstStyle/>
                    <a:p>
                      <a:pPr algn="ctr">
                        <a:lnSpc>
                          <a:spcPct val="107000"/>
                        </a:lnSpc>
                        <a:spcAft>
                          <a:spcPts val="0"/>
                        </a:spcAft>
                      </a:pPr>
                      <a:r>
                        <a:rPr lang="el-GR" sz="1000" dirty="0">
                          <a:effectLst/>
                          <a:latin typeface="Garamond" panose="02020404030301010803" pitchFamily="18" charset="0"/>
                          <a:ea typeface="Calibri" panose="020F0502020204030204" pitchFamily="34" charset="0"/>
                          <a:cs typeface="Times New Roman" panose="02020603050405020304" pitchFamily="18" charset="0"/>
                        </a:rPr>
                        <a:t>25</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2013-03-15 19:45:00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2013-03-18 12:55:00</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2.715</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a:effectLst/>
                          <a:latin typeface="Garamond" panose="02020404030301010803" pitchFamily="18" charset="0"/>
                          <a:ea typeface="Calibri" panose="020F0502020204030204" pitchFamily="34" charset="0"/>
                          <a:cs typeface="Times New Roman" panose="02020603050405020304" pitchFamily="18" charset="0"/>
                        </a:rPr>
                        <a:t>6.65688e+5</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algn="ctr">
                        <a:lnSpc>
                          <a:spcPct val="107000"/>
                        </a:lnSpc>
                        <a:spcAft>
                          <a:spcPts val="0"/>
                        </a:spcAft>
                      </a:pPr>
                      <a:r>
                        <a:rPr lang="el-GR" sz="1000" dirty="0">
                          <a:effectLst/>
                          <a:latin typeface="Garamond" panose="02020404030301010803" pitchFamily="18" charset="0"/>
                          <a:ea typeface="Calibri" panose="020F0502020204030204" pitchFamily="34" charset="0"/>
                          <a:cs typeface="Times New Roman" panose="02020603050405020304" pitchFamily="18" charset="0"/>
                        </a:rPr>
                        <a:t>1.5569e+1</a:t>
                      </a:r>
                    </a:p>
                  </a:txBody>
                  <a:tcPr marL="28195" marR="28195"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452416558"/>
                  </a:ext>
                </a:extLst>
              </a:tr>
            </a:tbl>
          </a:graphicData>
        </a:graphic>
      </p:graphicFrame>
      <p:sp>
        <p:nvSpPr>
          <p:cNvPr id="3" name="Ορθογώνιο: Στρογγύλεμα γωνιών 2"/>
          <p:cNvSpPr/>
          <p:nvPr/>
        </p:nvSpPr>
        <p:spPr>
          <a:xfrm>
            <a:off x="838200" y="3445515"/>
            <a:ext cx="5253990" cy="1029208"/>
          </a:xfrm>
          <a:prstGeom prst="roundRect">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ρθογώνιο: Στρογγύλεμα γωνιών 7"/>
          <p:cNvSpPr/>
          <p:nvPr/>
        </p:nvSpPr>
        <p:spPr>
          <a:xfrm>
            <a:off x="6092190" y="4474723"/>
            <a:ext cx="5261610" cy="456706"/>
          </a:xfrm>
          <a:prstGeom prst="roundRect">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Ορθογώνιο: Στρογγύλεμα γωνιών 8"/>
          <p:cNvSpPr/>
          <p:nvPr/>
        </p:nvSpPr>
        <p:spPr>
          <a:xfrm>
            <a:off x="6092189" y="2198450"/>
            <a:ext cx="5261611" cy="758758"/>
          </a:xfrm>
          <a:prstGeom prst="roundRect">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 name="Ορθογώνιο: Στρογγύλεμα γωνιών 9"/>
          <p:cNvSpPr/>
          <p:nvPr/>
        </p:nvSpPr>
        <p:spPr>
          <a:xfrm>
            <a:off x="838200" y="6094498"/>
            <a:ext cx="5274378" cy="369407"/>
          </a:xfrm>
          <a:prstGeom prst="roundRect">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45567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Θέση περιεχομένου 5"/>
          <p:cNvPicPr>
            <a:picLocks noGrp="1" noChangeAspect="1"/>
          </p:cNvPicPr>
          <p:nvPr>
            <p:ph idx="1"/>
          </p:nvPr>
        </p:nvPicPr>
        <p:blipFill>
          <a:blip r:embed="rId3"/>
          <a:stretch>
            <a:fillRect/>
          </a:stretch>
        </p:blipFill>
        <p:spPr>
          <a:xfrm>
            <a:off x="1467396" y="1134377"/>
            <a:ext cx="9249588" cy="4518025"/>
          </a:xfrm>
          <a:prstGeom prst="rect">
            <a:avLst/>
          </a:prstGeom>
        </p:spPr>
      </p:pic>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29</a:t>
            </a:fld>
            <a:endParaRPr lang="el-GR" dirty="0"/>
          </a:p>
        </p:txBody>
      </p:sp>
      <p:sp>
        <p:nvSpPr>
          <p:cNvPr id="8" name="Βέλος: Δεξιό 7"/>
          <p:cNvSpPr/>
          <p:nvPr/>
        </p:nvSpPr>
        <p:spPr>
          <a:xfrm>
            <a:off x="216110" y="3685915"/>
            <a:ext cx="1251284" cy="497305"/>
          </a:xfrm>
          <a:prstGeom prst="rightArrow">
            <a:avLst/>
          </a:prstGeom>
          <a:solidFill>
            <a:srgbClr val="FF0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l-GR" dirty="0">
              <a:solidFill>
                <a:schemeClr val="tx1"/>
              </a:solidFill>
            </a:endParaRPr>
          </a:p>
        </p:txBody>
      </p:sp>
      <p:sp>
        <p:nvSpPr>
          <p:cNvPr id="10" name="Ορθογώνιο: Στρογγύλεμα γωνιών 9"/>
          <p:cNvSpPr/>
          <p:nvPr/>
        </p:nvSpPr>
        <p:spPr>
          <a:xfrm>
            <a:off x="1467394" y="1511579"/>
            <a:ext cx="9249589" cy="1247663"/>
          </a:xfrm>
          <a:prstGeom prst="roundRect">
            <a:avLst/>
          </a:prstGeom>
          <a:noFill/>
          <a:ln w="12700">
            <a:solidFill>
              <a:srgbClr val="002060"/>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l-GR"/>
          </a:p>
        </p:txBody>
      </p:sp>
      <p:sp>
        <p:nvSpPr>
          <p:cNvPr id="13" name="Βέλος: Δεξιό 12"/>
          <p:cNvSpPr/>
          <p:nvPr/>
        </p:nvSpPr>
        <p:spPr>
          <a:xfrm rot="10800000">
            <a:off x="10716984" y="1719429"/>
            <a:ext cx="1251284" cy="497305"/>
          </a:xfrm>
          <a:prstGeom prst="rightArrow">
            <a:avLst/>
          </a:prstGeom>
          <a:solidFill>
            <a:schemeClr val="accent1">
              <a:lumMod val="5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l-GR" dirty="0">
              <a:solidFill>
                <a:srgbClr val="FF0000"/>
              </a:solidFill>
            </a:endParaRPr>
          </a:p>
        </p:txBody>
      </p:sp>
      <p:sp>
        <p:nvSpPr>
          <p:cNvPr id="14" name="Βέλος: Δεξιό 13"/>
          <p:cNvSpPr/>
          <p:nvPr/>
        </p:nvSpPr>
        <p:spPr>
          <a:xfrm rot="10800000">
            <a:off x="10782010" y="4721252"/>
            <a:ext cx="1251284" cy="497305"/>
          </a:xfrm>
          <a:prstGeom prst="rightArrow">
            <a:avLst/>
          </a:prstGeom>
          <a:solidFill>
            <a:schemeClr val="accent1">
              <a:lumMod val="5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l-GR">
              <a:solidFill>
                <a:srgbClr val="FF0000"/>
              </a:solidFill>
            </a:endParaRPr>
          </a:p>
        </p:txBody>
      </p:sp>
      <p:sp>
        <p:nvSpPr>
          <p:cNvPr id="15" name="Ορθογώνιο: Στρογγύλεμα γωνιών 14"/>
          <p:cNvSpPr/>
          <p:nvPr/>
        </p:nvSpPr>
        <p:spPr>
          <a:xfrm>
            <a:off x="1467395" y="3393389"/>
            <a:ext cx="9249588" cy="1035337"/>
          </a:xfrm>
          <a:prstGeom prst="roundRect">
            <a:avLst/>
          </a:prstGeom>
          <a:noFill/>
          <a:ln w="9525">
            <a:solidFill>
              <a:srgbClr val="FF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l-GR"/>
          </a:p>
        </p:txBody>
      </p:sp>
      <p:sp>
        <p:nvSpPr>
          <p:cNvPr id="16" name="Ορθογώνιο: Στρογγύλεμα γωνιών 15"/>
          <p:cNvSpPr/>
          <p:nvPr/>
        </p:nvSpPr>
        <p:spPr>
          <a:xfrm>
            <a:off x="1467394" y="4492186"/>
            <a:ext cx="9249589" cy="1030822"/>
          </a:xfrm>
          <a:prstGeom prst="roundRect">
            <a:avLst/>
          </a:prstGeom>
          <a:noFill/>
          <a:ln w="12700">
            <a:solidFill>
              <a:srgbClr val="002060"/>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098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4" grpId="0" animBg="1"/>
      <p:bldP spid="1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p:cNvSpPr>
            <a:spLocks noGrp="1"/>
          </p:cNvSpPr>
          <p:nvPr>
            <p:ph type="title"/>
          </p:nvPr>
        </p:nvSpPr>
        <p:spPr/>
        <p:txBody>
          <a:bodyPr/>
          <a:lstStyle/>
          <a:p>
            <a:pPr algn="ctr"/>
            <a:r>
              <a:rPr lang="el-GR" dirty="0"/>
              <a:t>Διάταξη Παρουσίασης</a:t>
            </a:r>
          </a:p>
        </p:txBody>
      </p:sp>
      <p:graphicFrame>
        <p:nvGraphicFramePr>
          <p:cNvPr id="6" name="Θέση περιεχομένου 5"/>
          <p:cNvGraphicFramePr>
            <a:graphicFrameLocks noGrp="1"/>
          </p:cNvGraphicFramePr>
          <p:nvPr>
            <p:ph idx="1"/>
            <p:extLst>
              <p:ext uri="{D42A27DB-BD31-4B8C-83A1-F6EECF244321}">
                <p14:modId xmlns:p14="http://schemas.microsoft.com/office/powerpoint/2010/main" val="793846310"/>
              </p:ext>
            </p:extLst>
          </p:nvPr>
        </p:nvGraphicFramePr>
        <p:xfrm>
          <a:off x="838200" y="1825625"/>
          <a:ext cx="10515600" cy="31007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3460695" y="5061267"/>
            <a:ext cx="5156796" cy="523220"/>
          </a:xfrm>
          <a:prstGeom prst="rect">
            <a:avLst/>
          </a:prstGeom>
          <a:noFill/>
        </p:spPr>
        <p:txBody>
          <a:bodyPr wrap="none" rtlCol="0">
            <a:spAutoFit/>
          </a:bodyPr>
          <a:lstStyle/>
          <a:p>
            <a:r>
              <a:rPr lang="el-GR" sz="2800" dirty="0"/>
              <a:t>Εκτιμώμενη διάρκεια: 40±5 λεπτά</a:t>
            </a:r>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t>3</a:t>
            </a:fld>
            <a:endParaRPr lang="el-GR" dirty="0"/>
          </a:p>
        </p:txBody>
      </p:sp>
      <p:sp>
        <p:nvSpPr>
          <p:cNvPr id="8" name="Θέση υποσέλιδου 7"/>
          <p:cNvSpPr>
            <a:spLocks noGrp="1"/>
          </p:cNvSpPr>
          <p:nvPr>
            <p:ph type="ftr" sz="quarter" idx="11"/>
          </p:nvPr>
        </p:nvSpPr>
        <p:spPr/>
        <p:txBody>
          <a:bodyPr/>
          <a:lstStyle/>
          <a:p>
            <a:r>
              <a:rPr lang="en-US"/>
              <a:t>Solar Energetic Particles  - SREM</a:t>
            </a:r>
            <a:endParaRPr lang="el-GR" dirty="0"/>
          </a:p>
        </p:txBody>
      </p:sp>
    </p:spTree>
    <p:extLst>
      <p:ext uri="{BB962C8B-B14F-4D97-AF65-F5344CB8AC3E}">
        <p14:creationId xmlns:p14="http://schemas.microsoft.com/office/powerpoint/2010/main" val="239381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Επεισόδιο #7</a:t>
            </a:r>
          </a:p>
        </p:txBody>
      </p:sp>
      <p:sp>
        <p:nvSpPr>
          <p:cNvPr id="3" name="Θέση περιεχομένου 2"/>
          <p:cNvSpPr>
            <a:spLocks noGrp="1"/>
          </p:cNvSpPr>
          <p:nvPr>
            <p:ph idx="1"/>
          </p:nvPr>
        </p:nvSpPr>
        <p:spPr/>
        <p:txBody>
          <a:bodyPr/>
          <a:lstStyle/>
          <a:p>
            <a:pPr marL="0" indent="0" algn="ctr">
              <a:buNone/>
            </a:pPr>
            <a:r>
              <a:rPr lang="el-GR" dirty="0"/>
              <a:t>Μικρής έντασης και διάρκειας</a:t>
            </a:r>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30</a:t>
            </a:fld>
            <a:endParaRPr lang="el-GR" dirty="0"/>
          </a:p>
        </p:txBody>
      </p:sp>
      <p:pic>
        <p:nvPicPr>
          <p:cNvPr id="6" name="Εικόνα 5"/>
          <p:cNvPicPr/>
          <p:nvPr/>
        </p:nvPicPr>
        <p:blipFill>
          <a:blip r:embed="rId2">
            <a:extLst>
              <a:ext uri="{28A0092B-C50C-407E-A947-70E740481C1C}">
                <a14:useLocalDpi xmlns:a14="http://schemas.microsoft.com/office/drawing/2010/main" val="0"/>
              </a:ext>
            </a:extLst>
          </a:blip>
          <a:stretch>
            <a:fillRect/>
          </a:stretch>
        </p:blipFill>
        <p:spPr>
          <a:xfrm>
            <a:off x="838200" y="2284367"/>
            <a:ext cx="5253990" cy="4058559"/>
          </a:xfrm>
          <a:prstGeom prst="rect">
            <a:avLst/>
          </a:prstGeom>
        </p:spPr>
      </p:pic>
      <p:pic>
        <p:nvPicPr>
          <p:cNvPr id="7" name="Εικόνα 6"/>
          <p:cNvPicPr/>
          <p:nvPr/>
        </p:nvPicPr>
        <p:blipFill>
          <a:blip r:embed="rId3">
            <a:extLst>
              <a:ext uri="{28A0092B-C50C-407E-A947-70E740481C1C}">
                <a14:useLocalDpi xmlns:a14="http://schemas.microsoft.com/office/drawing/2010/main" val="0"/>
              </a:ext>
            </a:extLst>
          </a:blip>
          <a:stretch>
            <a:fillRect/>
          </a:stretch>
        </p:blipFill>
        <p:spPr>
          <a:xfrm>
            <a:off x="6092191" y="2284368"/>
            <a:ext cx="5261610" cy="4058559"/>
          </a:xfrm>
          <a:prstGeom prst="rect">
            <a:avLst/>
          </a:prstGeom>
        </p:spPr>
      </p:pic>
    </p:spTree>
    <p:extLst>
      <p:ext uri="{BB962C8B-B14F-4D97-AF65-F5344CB8AC3E}">
        <p14:creationId xmlns:p14="http://schemas.microsoft.com/office/powerpoint/2010/main" val="34236058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Επεισόδιο #7</a:t>
            </a:r>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31</a:t>
            </a:fld>
            <a:endParaRPr lang="el-GR" dirty="0"/>
          </a:p>
        </p:txBody>
      </p:sp>
      <p:pic>
        <p:nvPicPr>
          <p:cNvPr id="6" name="Θέση περιεχομένου 5"/>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9"/>
            <a:ext cx="5253990" cy="4643004"/>
          </a:xfrm>
          <a:prstGeom prst="rect">
            <a:avLst/>
          </a:prstGeom>
        </p:spPr>
      </p:pic>
      <p:pic>
        <p:nvPicPr>
          <p:cNvPr id="7" name="Εικόνα 6"/>
          <p:cNvPicPr/>
          <p:nvPr/>
        </p:nvPicPr>
        <p:blipFill>
          <a:blip r:embed="rId3">
            <a:extLst>
              <a:ext uri="{28A0092B-C50C-407E-A947-70E740481C1C}">
                <a14:useLocalDpi xmlns:a14="http://schemas.microsoft.com/office/drawing/2010/main" val="0"/>
              </a:ext>
            </a:extLst>
          </a:blip>
          <a:stretch>
            <a:fillRect/>
          </a:stretch>
        </p:blipFill>
        <p:spPr>
          <a:xfrm>
            <a:off x="6092190" y="1690689"/>
            <a:ext cx="5137285" cy="4643004"/>
          </a:xfrm>
          <a:prstGeom prst="rect">
            <a:avLst/>
          </a:prstGeom>
        </p:spPr>
      </p:pic>
    </p:spTree>
    <p:extLst>
      <p:ext uri="{BB962C8B-B14F-4D97-AF65-F5344CB8AC3E}">
        <p14:creationId xmlns:p14="http://schemas.microsoft.com/office/powerpoint/2010/main" val="38678928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Επεισόδιο #15</a:t>
            </a:r>
          </a:p>
        </p:txBody>
      </p:sp>
      <p:sp>
        <p:nvSpPr>
          <p:cNvPr id="3" name="Θέση περιεχομένου 2"/>
          <p:cNvSpPr>
            <a:spLocks noGrp="1"/>
          </p:cNvSpPr>
          <p:nvPr>
            <p:ph idx="1"/>
          </p:nvPr>
        </p:nvSpPr>
        <p:spPr/>
        <p:txBody>
          <a:bodyPr/>
          <a:lstStyle/>
          <a:p>
            <a:pPr marL="0" indent="0" algn="ctr">
              <a:buNone/>
            </a:pPr>
            <a:r>
              <a:rPr lang="el-GR" dirty="0"/>
              <a:t>Πολύ μεγάλης έντασης και διάρκειας </a:t>
            </a:r>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32</a:t>
            </a:fld>
            <a:endParaRPr lang="el-GR" dirty="0"/>
          </a:p>
        </p:txBody>
      </p:sp>
      <p:pic>
        <p:nvPicPr>
          <p:cNvPr id="6" name="Εικόνα 5"/>
          <p:cNvPicPr/>
          <p:nvPr/>
        </p:nvPicPr>
        <p:blipFill>
          <a:blip r:embed="rId2">
            <a:extLst>
              <a:ext uri="{28A0092B-C50C-407E-A947-70E740481C1C}">
                <a14:useLocalDpi xmlns:a14="http://schemas.microsoft.com/office/drawing/2010/main" val="0"/>
              </a:ext>
            </a:extLst>
          </a:blip>
          <a:stretch>
            <a:fillRect/>
          </a:stretch>
        </p:blipFill>
        <p:spPr>
          <a:xfrm>
            <a:off x="838200" y="2284370"/>
            <a:ext cx="5253990" cy="4058558"/>
          </a:xfrm>
          <a:prstGeom prst="rect">
            <a:avLst/>
          </a:prstGeom>
        </p:spPr>
      </p:pic>
      <p:pic>
        <p:nvPicPr>
          <p:cNvPr id="7" name="Εικόνα 6"/>
          <p:cNvPicPr/>
          <p:nvPr/>
        </p:nvPicPr>
        <p:blipFill>
          <a:blip r:embed="rId3">
            <a:extLst>
              <a:ext uri="{28A0092B-C50C-407E-A947-70E740481C1C}">
                <a14:useLocalDpi xmlns:a14="http://schemas.microsoft.com/office/drawing/2010/main" val="0"/>
              </a:ext>
            </a:extLst>
          </a:blip>
          <a:stretch>
            <a:fillRect/>
          </a:stretch>
        </p:blipFill>
        <p:spPr>
          <a:xfrm>
            <a:off x="6092190" y="2284370"/>
            <a:ext cx="5261610" cy="4058557"/>
          </a:xfrm>
          <a:prstGeom prst="rect">
            <a:avLst/>
          </a:prstGeom>
        </p:spPr>
      </p:pic>
      <p:sp>
        <p:nvSpPr>
          <p:cNvPr id="8" name="Οβάλ 7"/>
          <p:cNvSpPr/>
          <p:nvPr/>
        </p:nvSpPr>
        <p:spPr>
          <a:xfrm>
            <a:off x="2829371" y="2947481"/>
            <a:ext cx="332118" cy="3696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Οβάλ 8"/>
          <p:cNvSpPr/>
          <p:nvPr/>
        </p:nvSpPr>
        <p:spPr>
          <a:xfrm>
            <a:off x="8083361" y="2947481"/>
            <a:ext cx="332118" cy="36965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82971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Επεισόδιο #15</a:t>
            </a:r>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33</a:t>
            </a:fld>
            <a:endParaRPr lang="el-GR" dirty="0"/>
          </a:p>
        </p:txBody>
      </p:sp>
      <p:pic>
        <p:nvPicPr>
          <p:cNvPr id="6" name="Θέση περιεχομένου 5"/>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5253990" cy="4518025"/>
          </a:xfrm>
          <a:prstGeom prst="rect">
            <a:avLst/>
          </a:prstGeom>
        </p:spPr>
      </p:pic>
      <p:pic>
        <p:nvPicPr>
          <p:cNvPr id="7" name="Εικόνα 6"/>
          <p:cNvPicPr/>
          <p:nvPr/>
        </p:nvPicPr>
        <p:blipFill>
          <a:blip r:embed="rId3">
            <a:extLst>
              <a:ext uri="{28A0092B-C50C-407E-A947-70E740481C1C}">
                <a14:useLocalDpi xmlns:a14="http://schemas.microsoft.com/office/drawing/2010/main" val="0"/>
              </a:ext>
            </a:extLst>
          </a:blip>
          <a:stretch>
            <a:fillRect/>
          </a:stretch>
        </p:blipFill>
        <p:spPr>
          <a:xfrm>
            <a:off x="6092190" y="1690687"/>
            <a:ext cx="5261610" cy="4518026"/>
          </a:xfrm>
          <a:prstGeom prst="rect">
            <a:avLst/>
          </a:prstGeom>
        </p:spPr>
      </p:pic>
    </p:spTree>
    <p:extLst>
      <p:ext uri="{BB962C8B-B14F-4D97-AF65-F5344CB8AC3E}">
        <p14:creationId xmlns:p14="http://schemas.microsoft.com/office/powerpoint/2010/main" val="23401616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Επεισόδιο #16</a:t>
            </a:r>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34</a:t>
            </a:fld>
            <a:endParaRPr lang="el-GR" dirty="0"/>
          </a:p>
        </p:txBody>
      </p:sp>
      <p:sp>
        <p:nvSpPr>
          <p:cNvPr id="10" name="Θέση περιεχομένου 9"/>
          <p:cNvSpPr>
            <a:spLocks noGrp="1"/>
          </p:cNvSpPr>
          <p:nvPr>
            <p:ph idx="1"/>
          </p:nvPr>
        </p:nvSpPr>
        <p:spPr/>
        <p:txBody>
          <a:bodyPr/>
          <a:lstStyle/>
          <a:p>
            <a:pPr marL="0" indent="0" algn="ctr">
              <a:buNone/>
            </a:pPr>
            <a:r>
              <a:rPr lang="el-GR" dirty="0"/>
              <a:t>Επεισόδιο μέσης έντασης και διάρκειας </a:t>
            </a:r>
          </a:p>
        </p:txBody>
      </p:sp>
      <p:pic>
        <p:nvPicPr>
          <p:cNvPr id="11" name="Εικόνα 10"/>
          <p:cNvPicPr/>
          <p:nvPr/>
        </p:nvPicPr>
        <p:blipFill>
          <a:blip r:embed="rId2">
            <a:extLst>
              <a:ext uri="{28A0092B-C50C-407E-A947-70E740481C1C}">
                <a14:useLocalDpi xmlns:a14="http://schemas.microsoft.com/office/drawing/2010/main" val="0"/>
              </a:ext>
            </a:extLst>
          </a:blip>
          <a:stretch>
            <a:fillRect/>
          </a:stretch>
        </p:blipFill>
        <p:spPr>
          <a:xfrm>
            <a:off x="838200" y="2274773"/>
            <a:ext cx="5253990" cy="4068154"/>
          </a:xfrm>
          <a:prstGeom prst="rect">
            <a:avLst/>
          </a:prstGeom>
        </p:spPr>
      </p:pic>
      <p:pic>
        <p:nvPicPr>
          <p:cNvPr id="12" name="Εικόνα 11"/>
          <p:cNvPicPr/>
          <p:nvPr/>
        </p:nvPicPr>
        <p:blipFill>
          <a:blip r:embed="rId3">
            <a:extLst>
              <a:ext uri="{28A0092B-C50C-407E-A947-70E740481C1C}">
                <a14:useLocalDpi xmlns:a14="http://schemas.microsoft.com/office/drawing/2010/main" val="0"/>
              </a:ext>
            </a:extLst>
          </a:blip>
          <a:stretch>
            <a:fillRect/>
          </a:stretch>
        </p:blipFill>
        <p:spPr>
          <a:xfrm>
            <a:off x="6092190" y="2284368"/>
            <a:ext cx="5261610" cy="4058559"/>
          </a:xfrm>
          <a:prstGeom prst="rect">
            <a:avLst/>
          </a:prstGeom>
        </p:spPr>
      </p:pic>
    </p:spTree>
    <p:extLst>
      <p:ext uri="{BB962C8B-B14F-4D97-AF65-F5344CB8AC3E}">
        <p14:creationId xmlns:p14="http://schemas.microsoft.com/office/powerpoint/2010/main" val="18400942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Επεισόδιο #16</a:t>
            </a:r>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35</a:t>
            </a:fld>
            <a:endParaRPr lang="el-GR" dirty="0"/>
          </a:p>
        </p:txBody>
      </p:sp>
      <p:pic>
        <p:nvPicPr>
          <p:cNvPr id="6" name="Θέση περιεχομένου 5"/>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5253990" cy="4518025"/>
          </a:xfrm>
          <a:prstGeom prst="rect">
            <a:avLst/>
          </a:prstGeom>
        </p:spPr>
      </p:pic>
      <p:pic>
        <p:nvPicPr>
          <p:cNvPr id="7" name="Εικόνα 6"/>
          <p:cNvPicPr/>
          <p:nvPr/>
        </p:nvPicPr>
        <p:blipFill>
          <a:blip r:embed="rId3">
            <a:extLst>
              <a:ext uri="{28A0092B-C50C-407E-A947-70E740481C1C}">
                <a14:useLocalDpi xmlns:a14="http://schemas.microsoft.com/office/drawing/2010/main" val="0"/>
              </a:ext>
            </a:extLst>
          </a:blip>
          <a:stretch>
            <a:fillRect/>
          </a:stretch>
        </p:blipFill>
        <p:spPr>
          <a:xfrm>
            <a:off x="6092190" y="1690687"/>
            <a:ext cx="5261611" cy="4518025"/>
          </a:xfrm>
          <a:prstGeom prst="rect">
            <a:avLst/>
          </a:prstGeom>
        </p:spPr>
      </p:pic>
    </p:spTree>
    <p:extLst>
      <p:ext uri="{BB962C8B-B14F-4D97-AF65-F5344CB8AC3E}">
        <p14:creationId xmlns:p14="http://schemas.microsoft.com/office/powerpoint/2010/main" val="21505866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n-US" dirty="0"/>
              <a:t>Interpolation </a:t>
            </a:r>
            <a:r>
              <a:rPr lang="el-GR" dirty="0"/>
              <a:t>μετρήσεων</a:t>
            </a:r>
          </a:p>
        </p:txBody>
      </p:sp>
      <p:sp>
        <p:nvSpPr>
          <p:cNvPr id="3" name="Θέση περιεχομένου 2"/>
          <p:cNvSpPr>
            <a:spLocks noGrp="1"/>
          </p:cNvSpPr>
          <p:nvPr>
            <p:ph idx="1"/>
          </p:nvPr>
        </p:nvSpPr>
        <p:spPr/>
        <p:txBody>
          <a:bodyPr/>
          <a:lstStyle/>
          <a:p>
            <a:pPr marL="0" indent="0" algn="ctr">
              <a:buNone/>
            </a:pPr>
            <a:r>
              <a:rPr lang="el-GR" dirty="0"/>
              <a:t>Παρεμβολή των</a:t>
            </a:r>
            <a:r>
              <a:rPr lang="en-US" dirty="0"/>
              <a:t> </a:t>
            </a:r>
            <a:r>
              <a:rPr lang="el-GR" dirty="0"/>
              <a:t>μετρήσεων</a:t>
            </a:r>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36</a:t>
            </a:fld>
            <a:endParaRPr lang="el-GR" dirty="0"/>
          </a:p>
        </p:txBody>
      </p:sp>
      <p:graphicFrame>
        <p:nvGraphicFramePr>
          <p:cNvPr id="6" name="Διάγραμμα 5"/>
          <p:cNvGraphicFramePr/>
          <p:nvPr>
            <p:extLst>
              <p:ext uri="{D42A27DB-BD31-4B8C-83A1-F6EECF244321}">
                <p14:modId xmlns:p14="http://schemas.microsoft.com/office/powerpoint/2010/main" val="1868862220"/>
              </p:ext>
            </p:extLst>
          </p:nvPr>
        </p:nvGraphicFramePr>
        <p:xfrm>
          <a:off x="1662154" y="2326106"/>
          <a:ext cx="8860072" cy="38019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22395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Γραφήματα – </a:t>
            </a:r>
            <a:r>
              <a:rPr lang="en-US" dirty="0"/>
              <a:t>Crossplots</a:t>
            </a:r>
            <a:br>
              <a:rPr lang="en-US" dirty="0"/>
            </a:br>
            <a:r>
              <a:rPr lang="en-US" dirty="0"/>
              <a:t>Planck - Herschel</a:t>
            </a:r>
            <a:endParaRPr lang="el-GR" dirty="0"/>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37</a:t>
            </a:fld>
            <a:endParaRPr lang="el-GR" dirty="0"/>
          </a:p>
        </p:txBody>
      </p:sp>
      <p:pic>
        <p:nvPicPr>
          <p:cNvPr id="6" name="Θέση περιεχομένου 5" descr="Planck-HerschelChannel(       9"/>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65468" y="1690688"/>
            <a:ext cx="5653444" cy="4518025"/>
          </a:xfrm>
          <a:prstGeom prst="rect">
            <a:avLst/>
          </a:prstGeom>
          <a:noFill/>
          <a:ln>
            <a:noFill/>
          </a:ln>
        </p:spPr>
      </p:pic>
    </p:spTree>
    <p:extLst>
      <p:ext uri="{BB962C8B-B14F-4D97-AF65-F5344CB8AC3E}">
        <p14:creationId xmlns:p14="http://schemas.microsoft.com/office/powerpoint/2010/main" val="15135454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Γραφήματα </a:t>
            </a:r>
            <a:r>
              <a:rPr lang="el-GR"/>
              <a:t>– </a:t>
            </a:r>
            <a:r>
              <a:rPr lang="en-US"/>
              <a:t>Crossplots</a:t>
            </a:r>
            <a:r>
              <a:rPr lang="en-US" dirty="0"/>
              <a:t/>
            </a:r>
            <a:br>
              <a:rPr lang="en-US" dirty="0"/>
            </a:br>
            <a:r>
              <a:rPr lang="en-US" dirty="0"/>
              <a:t>INTEGRAL - Herschel</a:t>
            </a:r>
            <a:endParaRPr lang="el-GR" dirty="0"/>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38</a:t>
            </a:fld>
            <a:endParaRPr lang="el-GR" dirty="0"/>
          </a:p>
        </p:txBody>
      </p:sp>
      <p:pic>
        <p:nvPicPr>
          <p:cNvPr id="6" name="Θέση περιεχομένου 5" descr="Integral-HerschelChannel(      1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5253990" cy="4518025"/>
          </a:xfrm>
          <a:prstGeom prst="rect">
            <a:avLst/>
          </a:prstGeom>
          <a:noFill/>
          <a:ln>
            <a:noFill/>
          </a:ln>
        </p:spPr>
      </p:pic>
      <p:pic>
        <p:nvPicPr>
          <p:cNvPr id="7" name="Εικόνα 6"/>
          <p:cNvPicPr/>
          <p:nvPr/>
        </p:nvPicPr>
        <p:blipFill>
          <a:blip r:embed="rId3">
            <a:extLst>
              <a:ext uri="{28A0092B-C50C-407E-A947-70E740481C1C}">
                <a14:useLocalDpi xmlns:a14="http://schemas.microsoft.com/office/drawing/2010/main" val="0"/>
              </a:ext>
            </a:extLst>
          </a:blip>
          <a:stretch>
            <a:fillRect/>
          </a:stretch>
        </p:blipFill>
        <p:spPr>
          <a:xfrm>
            <a:off x="6092190" y="1690688"/>
            <a:ext cx="5261610" cy="4518025"/>
          </a:xfrm>
          <a:prstGeom prst="rect">
            <a:avLst/>
          </a:prstGeom>
        </p:spPr>
      </p:pic>
    </p:spTree>
    <p:extLst>
      <p:ext uri="{BB962C8B-B14F-4D97-AF65-F5344CB8AC3E}">
        <p14:creationId xmlns:p14="http://schemas.microsoft.com/office/powerpoint/2010/main" val="41904724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Γραφήματα – </a:t>
            </a:r>
            <a:r>
              <a:rPr lang="en-US" dirty="0"/>
              <a:t>Crossplots</a:t>
            </a:r>
            <a:br>
              <a:rPr lang="en-US" dirty="0"/>
            </a:br>
            <a:r>
              <a:rPr lang="en-US" dirty="0"/>
              <a:t>INTEGRAL - Herschel</a:t>
            </a:r>
            <a:endParaRPr lang="el-GR" dirty="0"/>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39</a:t>
            </a:fld>
            <a:endParaRPr lang="el-GR" dirty="0"/>
          </a:p>
        </p:txBody>
      </p:sp>
      <p:pic>
        <p:nvPicPr>
          <p:cNvPr id="6" name="Θέση περιεχομένου 5" descr="C:\Users\Savvas_raptis\AppData\Local\Microsoft\Windows\INetCache\Content.Word\Integral-HerschelChannel(       9.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5253990" cy="4518025"/>
          </a:xfrm>
          <a:prstGeom prst="rect">
            <a:avLst/>
          </a:prstGeom>
          <a:noFill/>
          <a:ln>
            <a:noFill/>
          </a:ln>
        </p:spPr>
      </p:pic>
      <p:pic>
        <p:nvPicPr>
          <p:cNvPr id="7" name="Εικόνα 6" descr="Integral-HerschelChannel(      10"/>
          <p:cNvPicPr/>
          <p:nvPr/>
        </p:nvPicPr>
        <p:blipFill>
          <a:blip r:embed="rId3">
            <a:extLst>
              <a:ext uri="{28A0092B-C50C-407E-A947-70E740481C1C}">
                <a14:useLocalDpi xmlns:a14="http://schemas.microsoft.com/office/drawing/2010/main" val="0"/>
              </a:ext>
            </a:extLst>
          </a:blip>
          <a:srcRect/>
          <a:stretch>
            <a:fillRect/>
          </a:stretch>
        </p:blipFill>
        <p:spPr bwMode="auto">
          <a:xfrm>
            <a:off x="6092190" y="1690687"/>
            <a:ext cx="5261610" cy="4518025"/>
          </a:xfrm>
          <a:prstGeom prst="rect">
            <a:avLst/>
          </a:prstGeom>
          <a:noFill/>
          <a:ln>
            <a:noFill/>
          </a:ln>
        </p:spPr>
      </p:pic>
    </p:spTree>
    <p:extLst>
      <p:ext uri="{BB962C8B-B14F-4D97-AF65-F5344CB8AC3E}">
        <p14:creationId xmlns:p14="http://schemas.microsoft.com/office/powerpoint/2010/main" val="16495115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Τι κοινό έχουν ;</a:t>
            </a:r>
            <a:endParaRPr lang="el-GR" sz="3000" dirty="0"/>
          </a:p>
        </p:txBody>
      </p:sp>
      <mc:AlternateContent xmlns:mc="http://schemas.openxmlformats.org/markup-compatibility/2006" xmlns:a14="http://schemas.microsoft.com/office/drawing/2010/main">
        <mc:Choice Requires="a14">
          <p:graphicFrame>
            <p:nvGraphicFramePr>
              <p:cNvPr id="4" name="Θέση περιεχομένου 3"/>
              <p:cNvGraphicFramePr>
                <a:graphicFrameLocks noGrp="1"/>
              </p:cNvGraphicFramePr>
              <p:nvPr>
                <p:ph idx="1"/>
                <p:extLst>
                  <p:ext uri="{D42A27DB-BD31-4B8C-83A1-F6EECF244321}">
                    <p14:modId xmlns:p14="http://schemas.microsoft.com/office/powerpoint/2010/main" val="16256678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Θέση περιεχομένου 3"/>
              <p:cNvGraphicFramePr>
                <a:graphicFrameLocks noGrp="1"/>
              </p:cNvGraphicFramePr>
              <p:nvPr>
                <p:ph idx="1"/>
                <p:extLst>
                  <p:ext uri="{D42A27DB-BD31-4B8C-83A1-F6EECF244321}">
                    <p14:modId xmlns:p14="http://schemas.microsoft.com/office/powerpoint/2010/main" val="16256678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7" name="TextBox 6"/>
          <p:cNvSpPr txBox="1"/>
          <p:nvPr/>
        </p:nvSpPr>
        <p:spPr>
          <a:xfrm>
            <a:off x="3303157" y="6036701"/>
            <a:ext cx="5578065" cy="430887"/>
          </a:xfrm>
          <a:prstGeom prst="rect">
            <a:avLst/>
          </a:prstGeom>
          <a:noFill/>
        </p:spPr>
        <p:txBody>
          <a:bodyPr wrap="none" rtlCol="0">
            <a:spAutoFit/>
          </a:bodyPr>
          <a:lstStyle/>
          <a:p>
            <a:r>
              <a:rPr lang="el-GR" sz="2200" dirty="0"/>
              <a:t>Ανιχνευτής </a:t>
            </a:r>
            <a:r>
              <a:rPr lang="en-US" sz="2200" dirty="0"/>
              <a:t>SREM: Solar Radiation Environment</a:t>
            </a:r>
            <a:endParaRPr lang="el-GR" sz="2200" dirty="0"/>
          </a:p>
        </p:txBody>
      </p:sp>
      <p:cxnSp>
        <p:nvCxnSpPr>
          <p:cNvPr id="10" name="Ευθύγραμμο βέλος σύνδεσης 9"/>
          <p:cNvCxnSpPr/>
          <p:nvPr/>
        </p:nvCxnSpPr>
        <p:spPr>
          <a:xfrm>
            <a:off x="3937518" y="4935860"/>
            <a:ext cx="2158482" cy="109074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Ευθύγραμμο βέλος σύνδεσης 10"/>
          <p:cNvCxnSpPr/>
          <p:nvPr/>
        </p:nvCxnSpPr>
        <p:spPr>
          <a:xfrm>
            <a:off x="6096000" y="4935860"/>
            <a:ext cx="0" cy="12411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Ευθύγραμμο βέλος σύνδεσης 13"/>
          <p:cNvCxnSpPr/>
          <p:nvPr/>
        </p:nvCxnSpPr>
        <p:spPr>
          <a:xfrm flipH="1">
            <a:off x="6096000" y="4935860"/>
            <a:ext cx="2076450" cy="109074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7" name="Θέση αριθμού διαφάνειας 26"/>
          <p:cNvSpPr>
            <a:spLocks noGrp="1"/>
          </p:cNvSpPr>
          <p:nvPr>
            <p:ph type="sldNum" sz="quarter" idx="12"/>
          </p:nvPr>
        </p:nvSpPr>
        <p:spPr/>
        <p:txBody>
          <a:bodyPr/>
          <a:lstStyle/>
          <a:p>
            <a:fld id="{A9FD4313-9E2D-4001-9D23-323BB65F54DF}" type="slidenum">
              <a:rPr lang="el-GR" smtClean="0"/>
              <a:t>4</a:t>
            </a:fld>
            <a:endParaRPr lang="el-GR"/>
          </a:p>
        </p:txBody>
      </p:sp>
      <p:sp>
        <p:nvSpPr>
          <p:cNvPr id="29" name="Θέση υποσέλιδου 28"/>
          <p:cNvSpPr>
            <a:spLocks noGrp="1"/>
          </p:cNvSpPr>
          <p:nvPr>
            <p:ph type="ftr" sz="quarter" idx="11"/>
          </p:nvPr>
        </p:nvSpPr>
        <p:spPr/>
        <p:txBody>
          <a:bodyPr/>
          <a:lstStyle/>
          <a:p>
            <a:r>
              <a:rPr lang="en-US" dirty="0"/>
              <a:t>Solar Energetic Particles  - SREM</a:t>
            </a:r>
            <a:endParaRPr lang="el-GR" dirty="0"/>
          </a:p>
        </p:txBody>
      </p:sp>
    </p:spTree>
    <p:extLst>
      <p:ext uri="{BB962C8B-B14F-4D97-AF65-F5344CB8AC3E}">
        <p14:creationId xmlns:p14="http://schemas.microsoft.com/office/powerpoint/2010/main" val="308785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Γραφήματα – </a:t>
            </a:r>
            <a:r>
              <a:rPr lang="en-US" dirty="0"/>
              <a:t>Crossplots</a:t>
            </a:r>
            <a:br>
              <a:rPr lang="en-US" dirty="0"/>
            </a:br>
            <a:r>
              <a:rPr lang="en-US" dirty="0"/>
              <a:t>INTEGRAL - Planck</a:t>
            </a:r>
            <a:endParaRPr lang="el-GR" dirty="0"/>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40</a:t>
            </a:fld>
            <a:endParaRPr lang="el-GR" dirty="0"/>
          </a:p>
        </p:txBody>
      </p:sp>
      <p:pic>
        <p:nvPicPr>
          <p:cNvPr id="6" name="Θέση περιεχομένου 5" descr="C:\Users\Savvas_raptis\AppData\Local\Microsoft\Windows\INetCache\Content.Word\Integral-PlanckChannel(      13.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5253990" cy="4518025"/>
          </a:xfrm>
          <a:prstGeom prst="rect">
            <a:avLst/>
          </a:prstGeom>
          <a:noFill/>
          <a:ln>
            <a:noFill/>
          </a:ln>
        </p:spPr>
      </p:pic>
      <p:pic>
        <p:nvPicPr>
          <p:cNvPr id="7" name="Εικόνα 6" descr="C:\Users\Savvas_raptis\AppData\Local\Microsoft\Windows\INetCache\Content.Word\Integral-PlanckChannel(       8.png"/>
          <p:cNvPicPr/>
          <p:nvPr/>
        </p:nvPicPr>
        <p:blipFill>
          <a:blip r:embed="rId3">
            <a:extLst>
              <a:ext uri="{28A0092B-C50C-407E-A947-70E740481C1C}">
                <a14:useLocalDpi xmlns:a14="http://schemas.microsoft.com/office/drawing/2010/main" val="0"/>
              </a:ext>
            </a:extLst>
          </a:blip>
          <a:srcRect/>
          <a:stretch>
            <a:fillRect/>
          </a:stretch>
        </p:blipFill>
        <p:spPr bwMode="auto">
          <a:xfrm>
            <a:off x="6092190" y="1690687"/>
            <a:ext cx="5261610" cy="4518026"/>
          </a:xfrm>
          <a:prstGeom prst="rect">
            <a:avLst/>
          </a:prstGeom>
          <a:noFill/>
          <a:ln>
            <a:noFill/>
          </a:ln>
        </p:spPr>
      </p:pic>
    </p:spTree>
    <p:extLst>
      <p:ext uri="{BB962C8B-B14F-4D97-AF65-F5344CB8AC3E}">
        <p14:creationId xmlns:p14="http://schemas.microsoft.com/office/powerpoint/2010/main" val="5442685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Γραφήματα – </a:t>
            </a:r>
            <a:r>
              <a:rPr lang="en-US" dirty="0"/>
              <a:t>Crossplots</a:t>
            </a:r>
            <a:br>
              <a:rPr lang="en-US" dirty="0"/>
            </a:br>
            <a:r>
              <a:rPr lang="en-US" dirty="0"/>
              <a:t>INTEGRAL - Planck</a:t>
            </a:r>
            <a:endParaRPr lang="el-GR" dirty="0"/>
          </a:p>
        </p:txBody>
      </p:sp>
      <p:sp>
        <p:nvSpPr>
          <p:cNvPr id="3" name="Θέση περιεχομένου 2"/>
          <p:cNvSpPr>
            <a:spLocks noGrp="1"/>
          </p:cNvSpPr>
          <p:nvPr>
            <p:ph idx="1"/>
          </p:nvPr>
        </p:nvSpPr>
        <p:spPr/>
        <p:txBody>
          <a:bodyPr/>
          <a:lstStyle/>
          <a:p>
            <a:endParaRPr lang="el-GR"/>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41</a:t>
            </a:fld>
            <a:endParaRPr lang="el-GR" dirty="0"/>
          </a:p>
        </p:txBody>
      </p:sp>
      <p:pic>
        <p:nvPicPr>
          <p:cNvPr id="6" name="Εικόνα 5"/>
          <p:cNvPicPr/>
          <p:nvPr/>
        </p:nvPicPr>
        <p:blipFill>
          <a:blip r:embed="rId2">
            <a:extLst>
              <a:ext uri="{28A0092B-C50C-407E-A947-70E740481C1C}">
                <a14:useLocalDpi xmlns:a14="http://schemas.microsoft.com/office/drawing/2010/main" val="0"/>
              </a:ext>
            </a:extLst>
          </a:blip>
          <a:stretch>
            <a:fillRect/>
          </a:stretch>
        </p:blipFill>
        <p:spPr>
          <a:xfrm>
            <a:off x="838200" y="1690688"/>
            <a:ext cx="5253990" cy="4652239"/>
          </a:xfrm>
          <a:prstGeom prst="rect">
            <a:avLst/>
          </a:prstGeom>
        </p:spPr>
      </p:pic>
      <p:pic>
        <p:nvPicPr>
          <p:cNvPr id="7" name="Εικόνα 6"/>
          <p:cNvPicPr/>
          <p:nvPr/>
        </p:nvPicPr>
        <p:blipFill>
          <a:blip r:embed="rId3">
            <a:extLst>
              <a:ext uri="{28A0092B-C50C-407E-A947-70E740481C1C}">
                <a14:useLocalDpi xmlns:a14="http://schemas.microsoft.com/office/drawing/2010/main" val="0"/>
              </a:ext>
            </a:extLst>
          </a:blip>
          <a:stretch>
            <a:fillRect/>
          </a:stretch>
        </p:blipFill>
        <p:spPr>
          <a:xfrm>
            <a:off x="6092190" y="1690687"/>
            <a:ext cx="5261610" cy="4652240"/>
          </a:xfrm>
          <a:prstGeom prst="rect">
            <a:avLst/>
          </a:prstGeom>
        </p:spPr>
      </p:pic>
    </p:spTree>
    <p:extLst>
      <p:ext uri="{BB962C8B-B14F-4D97-AF65-F5344CB8AC3E}">
        <p14:creationId xmlns:p14="http://schemas.microsoft.com/office/powerpoint/2010/main" val="34613365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Ιστογράμματα – Μεγάλο πλήθος κελιών</a:t>
            </a:r>
          </a:p>
        </p:txBody>
      </p:sp>
      <p:sp>
        <p:nvSpPr>
          <p:cNvPr id="3" name="Θέση περιεχομένου 2"/>
          <p:cNvSpPr>
            <a:spLocks noGrp="1"/>
          </p:cNvSpPr>
          <p:nvPr>
            <p:ph idx="1"/>
          </p:nvPr>
        </p:nvSpPr>
        <p:spPr/>
        <p:txBody>
          <a:bodyPr/>
          <a:lstStyle/>
          <a:p>
            <a:pPr marL="0" indent="0">
              <a:buNone/>
            </a:pPr>
            <a:r>
              <a:rPr lang="el-GR" dirty="0"/>
              <a:t>Η άθροιση για την παραγωγή των ιστογραμμάτων γίνεται από τις υψηλές ενέργειες προς τις χαμηλές ώστε να μη φανεί η επιρροή του </a:t>
            </a:r>
            <a:r>
              <a:rPr lang="en-US" dirty="0"/>
              <a:t>background </a:t>
            </a:r>
            <a:r>
              <a:rPr lang="el-GR" dirty="0"/>
              <a:t>(θόρυβος)</a:t>
            </a:r>
          </a:p>
          <a:p>
            <a:pPr marL="0" indent="0">
              <a:buNone/>
            </a:pPr>
            <a:endParaRPr lang="el-GR" dirty="0"/>
          </a:p>
          <a:p>
            <a:pPr marL="0" indent="0">
              <a:buNone/>
            </a:pPr>
            <a:r>
              <a:rPr lang="el-GR" dirty="0"/>
              <a:t>Η διαδικασία έγινε και με τα αρχικά δεδομένα και με τα </a:t>
            </a:r>
            <a:r>
              <a:rPr lang="en-US" dirty="0"/>
              <a:t>Interpolated</a:t>
            </a:r>
            <a:r>
              <a:rPr lang="el-GR" dirty="0"/>
              <a:t> ώστε να γίνει έλεγχος τόσο της διαδικασίας του </a:t>
            </a:r>
            <a:r>
              <a:rPr lang="en-US" dirty="0"/>
              <a:t>Interpolation</a:t>
            </a:r>
            <a:r>
              <a:rPr lang="el-GR" dirty="0"/>
              <a:t> όσο και της συνολικής ανάλυσης.</a:t>
            </a:r>
          </a:p>
          <a:p>
            <a:pPr marL="0" indent="0">
              <a:buNone/>
            </a:pPr>
            <a:endParaRPr lang="el-GR" dirty="0"/>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42</a:t>
            </a:fld>
            <a:endParaRPr lang="el-GR" dirty="0"/>
          </a:p>
        </p:txBody>
      </p:sp>
      <p:pic>
        <p:nvPicPr>
          <p:cNvPr id="7" name="Εικόνα 6" descr="Channel(       3)-S1323All Histograms"/>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4"/>
            <a:ext cx="5253990" cy="4210050"/>
          </a:xfrm>
          <a:prstGeom prst="rect">
            <a:avLst/>
          </a:prstGeom>
          <a:noFill/>
          <a:ln>
            <a:noFill/>
          </a:ln>
        </p:spPr>
      </p:pic>
      <p:pic>
        <p:nvPicPr>
          <p:cNvPr id="8" name="Εικόνα 7" descr="C:\Users\Savvas_raptis\AppData\Local\Microsoft\Windows\INetCache\Content.Word\Channel(       8)-C123All Histograms.png"/>
          <p:cNvPicPr/>
          <p:nvPr/>
        </p:nvPicPr>
        <p:blipFill>
          <a:blip r:embed="rId4">
            <a:extLst>
              <a:ext uri="{28A0092B-C50C-407E-A947-70E740481C1C}">
                <a14:useLocalDpi xmlns:a14="http://schemas.microsoft.com/office/drawing/2010/main" val="0"/>
              </a:ext>
            </a:extLst>
          </a:blip>
          <a:srcRect/>
          <a:stretch>
            <a:fillRect/>
          </a:stretch>
        </p:blipFill>
        <p:spPr bwMode="auto">
          <a:xfrm>
            <a:off x="6092190" y="1825624"/>
            <a:ext cx="5261610" cy="4211955"/>
          </a:xfrm>
          <a:prstGeom prst="rect">
            <a:avLst/>
          </a:prstGeom>
          <a:noFill/>
          <a:ln>
            <a:noFill/>
          </a:ln>
        </p:spPr>
      </p:pic>
    </p:spTree>
    <p:extLst>
      <p:ext uri="{BB962C8B-B14F-4D97-AF65-F5344CB8AC3E}">
        <p14:creationId xmlns:p14="http://schemas.microsoft.com/office/powerpoint/2010/main" val="217818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Ιστογράμματα – Μεγάλο πλήθος κελιών</a:t>
            </a:r>
          </a:p>
        </p:txBody>
      </p:sp>
      <p:sp>
        <p:nvSpPr>
          <p:cNvPr id="3" name="Θέση περιεχομένου 2"/>
          <p:cNvSpPr>
            <a:spLocks noGrp="1"/>
          </p:cNvSpPr>
          <p:nvPr>
            <p:ph idx="1"/>
          </p:nvPr>
        </p:nvSpPr>
        <p:spPr/>
        <p:txBody>
          <a:bodyPr/>
          <a:lstStyle/>
          <a:p>
            <a:endParaRPr lang="el-GR" dirty="0"/>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43</a:t>
            </a:fld>
            <a:endParaRPr lang="el-GR" dirty="0"/>
          </a:p>
        </p:txBody>
      </p:sp>
      <p:pic>
        <p:nvPicPr>
          <p:cNvPr id="6" name="Εικόνα 5" descr="Channel(       9)-C223All Histograms"/>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06433"/>
            <a:ext cx="5276850" cy="4210050"/>
          </a:xfrm>
          <a:prstGeom prst="rect">
            <a:avLst/>
          </a:prstGeom>
          <a:noFill/>
          <a:ln>
            <a:noFill/>
          </a:ln>
        </p:spPr>
      </p:pic>
      <p:pic>
        <p:nvPicPr>
          <p:cNvPr id="7" name="Εικόνα 6" descr="C:\Users\Savvas_raptis\Documents\IDL\Default\Ptyxiakh\Pics\Histograms\Histogram V2\Αυτά που χρησιμοποίησα\Non- interpolated\Channel(      10)-C323All Histograms.png"/>
          <p:cNvPicPr/>
          <p:nvPr/>
        </p:nvPicPr>
        <p:blipFill>
          <a:blip r:embed="rId3">
            <a:extLst>
              <a:ext uri="{28A0092B-C50C-407E-A947-70E740481C1C}">
                <a14:useLocalDpi xmlns:a14="http://schemas.microsoft.com/office/drawing/2010/main" val="0"/>
              </a:ext>
            </a:extLst>
          </a:blip>
          <a:srcRect/>
          <a:stretch>
            <a:fillRect/>
          </a:stretch>
        </p:blipFill>
        <p:spPr bwMode="auto">
          <a:xfrm>
            <a:off x="6115050" y="1806434"/>
            <a:ext cx="5261610" cy="4210050"/>
          </a:xfrm>
          <a:prstGeom prst="rect">
            <a:avLst/>
          </a:prstGeom>
          <a:noFill/>
          <a:ln>
            <a:noFill/>
          </a:ln>
        </p:spPr>
      </p:pic>
      <p:pic>
        <p:nvPicPr>
          <p:cNvPr id="16" name="Εικόνα 15"/>
          <p:cNvPicPr>
            <a:picLocks noChangeAspect="1"/>
          </p:cNvPicPr>
          <p:nvPr/>
        </p:nvPicPr>
        <p:blipFill>
          <a:blip r:embed="rId4"/>
          <a:stretch>
            <a:fillRect/>
          </a:stretch>
        </p:blipFill>
        <p:spPr>
          <a:xfrm>
            <a:off x="3997643" y="3688918"/>
            <a:ext cx="1419225" cy="2038350"/>
          </a:xfrm>
          <a:prstGeom prst="rect">
            <a:avLst/>
          </a:prstGeom>
          <a:ln w="88900" cap="sq" cmpd="thickThin">
            <a:solidFill>
              <a:srgbClr val="000000"/>
            </a:solidFill>
            <a:prstDash val="solid"/>
            <a:miter lim="800000"/>
          </a:ln>
          <a:effectLst>
            <a:innerShdw blurRad="76200">
              <a:srgbClr val="000000"/>
            </a:innerShdw>
          </a:effectLst>
        </p:spPr>
      </p:pic>
      <p:pic>
        <p:nvPicPr>
          <p:cNvPr id="17" name="Εικόνα 16"/>
          <p:cNvPicPr>
            <a:picLocks noChangeAspect="1"/>
          </p:cNvPicPr>
          <p:nvPr/>
        </p:nvPicPr>
        <p:blipFill>
          <a:blip r:embed="rId5"/>
          <a:stretch>
            <a:fillRect/>
          </a:stretch>
        </p:blipFill>
        <p:spPr>
          <a:xfrm>
            <a:off x="8745855" y="3792971"/>
            <a:ext cx="1543050" cy="193357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6379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750" fill="hold"/>
                                        <p:tgtEl>
                                          <p:spTgt spid="17"/>
                                        </p:tgtEl>
                                      </p:cBhvr>
                                      <p:by x="150000" y="150000"/>
                                    </p:animScale>
                                  </p:childTnLst>
                                </p:cTn>
                              </p:par>
                              <p:par>
                                <p:cTn id="19" presetID="6" presetClass="emph" presetSubtype="0" fill="hold" nodeType="withEffect">
                                  <p:stCondLst>
                                    <p:cond delay="0"/>
                                  </p:stCondLst>
                                  <p:childTnLst>
                                    <p:animScale>
                                      <p:cBhvr>
                                        <p:cTn id="20" dur="750" fill="hold"/>
                                        <p:tgtEl>
                                          <p:spTgt spid="1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Το κανάλι </a:t>
            </a:r>
            <a:r>
              <a:rPr lang="en-US" dirty="0"/>
              <a:t>C4</a:t>
            </a:r>
            <a:endParaRPr lang="el-GR" dirty="0"/>
          </a:p>
        </p:txBody>
      </p:sp>
      <p:sp>
        <p:nvSpPr>
          <p:cNvPr id="3" name="Θέση περιεχομένου 2"/>
          <p:cNvSpPr>
            <a:spLocks noGrp="1"/>
          </p:cNvSpPr>
          <p:nvPr>
            <p:ph idx="1"/>
          </p:nvPr>
        </p:nvSpPr>
        <p:spPr/>
        <p:txBody>
          <a:bodyPr/>
          <a:lstStyle/>
          <a:p>
            <a:pPr marL="0" indent="0" algn="just">
              <a:buNone/>
            </a:pPr>
            <a:r>
              <a:rPr lang="el-GR" dirty="0"/>
              <a:t>Το κανάλι </a:t>
            </a:r>
            <a:r>
              <a:rPr lang="en-US" dirty="0"/>
              <a:t>C4 </a:t>
            </a:r>
            <a:r>
              <a:rPr lang="el-GR" dirty="0"/>
              <a:t>δεν λήφθηκε υπόψη στη μελέτη που κάναμε διότι: το επεισόδιο 15 που είναι ιδιαίτερα ισχυρό έχει κενό (</a:t>
            </a:r>
            <a:r>
              <a:rPr lang="en-US" dirty="0"/>
              <a:t>Gap)</a:t>
            </a:r>
            <a:r>
              <a:rPr lang="el-GR" dirty="0"/>
              <a:t> στις μετρήσεις του </a:t>
            </a:r>
            <a:r>
              <a:rPr lang="en-US" dirty="0"/>
              <a:t>INTEGRAL</a:t>
            </a:r>
            <a:r>
              <a:rPr lang="el-GR" dirty="0"/>
              <a:t> και το επεισόδιο #13 απουσιάζει από τις μετρήσεις.</a:t>
            </a:r>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44</a:t>
            </a:fld>
            <a:endParaRPr lang="el-GR" dirty="0"/>
          </a:p>
        </p:txBody>
      </p:sp>
      <p:pic>
        <p:nvPicPr>
          <p:cNvPr id="6" name="Εικόνα 5" descr="Channel(      11)Event(      13)"/>
          <p:cNvPicPr/>
          <p:nvPr/>
        </p:nvPicPr>
        <p:blipFill>
          <a:blip r:embed="rId2">
            <a:extLst>
              <a:ext uri="{28A0092B-C50C-407E-A947-70E740481C1C}">
                <a14:useLocalDpi xmlns:a14="http://schemas.microsoft.com/office/drawing/2010/main" val="0"/>
              </a:ext>
            </a:extLst>
          </a:blip>
          <a:srcRect/>
          <a:stretch>
            <a:fillRect/>
          </a:stretch>
        </p:blipFill>
        <p:spPr bwMode="auto">
          <a:xfrm>
            <a:off x="838201" y="1825624"/>
            <a:ext cx="5253990" cy="4151843"/>
          </a:xfrm>
          <a:prstGeom prst="rect">
            <a:avLst/>
          </a:prstGeom>
          <a:noFill/>
          <a:ln>
            <a:noFill/>
          </a:ln>
        </p:spPr>
      </p:pic>
      <p:pic>
        <p:nvPicPr>
          <p:cNvPr id="7" name="Εικόνα 6"/>
          <p:cNvPicPr/>
          <p:nvPr/>
        </p:nvPicPr>
        <p:blipFill>
          <a:blip r:embed="rId3">
            <a:extLst>
              <a:ext uri="{28A0092B-C50C-407E-A947-70E740481C1C}">
                <a14:useLocalDpi xmlns:a14="http://schemas.microsoft.com/office/drawing/2010/main" val="0"/>
              </a:ext>
            </a:extLst>
          </a:blip>
          <a:stretch>
            <a:fillRect/>
          </a:stretch>
        </p:blipFill>
        <p:spPr>
          <a:xfrm>
            <a:off x="6092190" y="1825623"/>
            <a:ext cx="5261611" cy="4171034"/>
          </a:xfrm>
          <a:prstGeom prst="rect">
            <a:avLst/>
          </a:prstGeom>
        </p:spPr>
      </p:pic>
    </p:spTree>
    <p:extLst>
      <p:ext uri="{BB962C8B-B14F-4D97-AF65-F5344CB8AC3E}">
        <p14:creationId xmlns:p14="http://schemas.microsoft.com/office/powerpoint/2010/main" val="109492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Ροές ενεργητικών πρωτονίων </a:t>
            </a:r>
          </a:p>
        </p:txBody>
      </p:sp>
      <mc:AlternateContent xmlns:mc="http://schemas.openxmlformats.org/markup-compatibility/2006" xmlns:a14="http://schemas.microsoft.com/office/drawing/2010/main">
        <mc:Choice Requires="a14">
          <p:sp>
            <p:nvSpPr>
              <p:cNvPr id="3" name="Θέση περιεχομένου 2"/>
              <p:cNvSpPr>
                <a:spLocks noGrp="1"/>
              </p:cNvSpPr>
              <p:nvPr>
                <p:ph idx="1"/>
              </p:nvPr>
            </p:nvSpPr>
            <p:spPr>
              <a:xfrm>
                <a:off x="834390" y="1825625"/>
                <a:ext cx="10515600" cy="4517302"/>
              </a:xfrm>
            </p:spPr>
            <p:txBody>
              <a:bodyPr/>
              <a:lstStyle/>
              <a:p>
                <a:pPr marL="0" indent="0" algn="ctr">
                  <a:buNone/>
                </a:pPr>
                <a:r>
                  <a:rPr lang="el-GR" sz="2600" dirty="0"/>
                  <a:t>Για την επαλήθευση των αποτελεσμάτων ακολουθήσαμε την ίδια διαδικασία για παραγόμενες ροές ενεργητικών πρωτονίων.</a:t>
                </a:r>
              </a:p>
              <a:p>
                <a:pPr marL="0" indent="0" algn="ctr">
                  <a:buNone/>
                </a:pPr>
                <a14:m>
                  <m:oMath xmlns:m="http://schemas.openxmlformats.org/officeDocument/2006/math">
                    <m:r>
                      <a:rPr lang="el-GR" sz="2600" i="1">
                        <a:latin typeface="Cambria Math" panose="02040503050406030204" pitchFamily="18" charset="0"/>
                        <a:ea typeface="Calibri" panose="020F0502020204030204" pitchFamily="34" charset="0"/>
                        <a:cs typeface="Times New Roman" panose="02020603050405020304" pitchFamily="18" charset="0"/>
                      </a:rPr>
                      <m:t>11−14−18−</m:t>
                    </m:r>
                    <m:r>
                      <a:rPr lang="el-GR" sz="26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23</m:t>
                    </m:r>
                    <m:r>
                      <a:rPr lang="el-GR" sz="2600" i="1">
                        <a:latin typeface="Cambria Math" panose="02040503050406030204" pitchFamily="18" charset="0"/>
                        <a:ea typeface="Calibri" panose="020F0502020204030204" pitchFamily="34" charset="0"/>
                        <a:cs typeface="Times New Roman" panose="02020603050405020304" pitchFamily="18" charset="0"/>
                      </a:rPr>
                      <m:t>−</m:t>
                    </m:r>
                    <m:r>
                      <a:rPr lang="el-GR" sz="26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29</m:t>
                    </m:r>
                    <m:r>
                      <a:rPr lang="el-GR" sz="2600" i="1">
                        <a:latin typeface="Cambria Math" panose="02040503050406030204" pitchFamily="18" charset="0"/>
                        <a:ea typeface="Calibri" panose="020F0502020204030204" pitchFamily="34" charset="0"/>
                        <a:cs typeface="Times New Roman" panose="02020603050405020304" pitchFamily="18" charset="0"/>
                      </a:rPr>
                      <m:t>−</m:t>
                    </m:r>
                    <m:r>
                      <a:rPr lang="el-GR" sz="26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36</m:t>
                    </m:r>
                    <m:r>
                      <a:rPr lang="el-GR" sz="2600" i="1">
                        <a:latin typeface="Cambria Math" panose="02040503050406030204" pitchFamily="18" charset="0"/>
                        <a:ea typeface="Calibri" panose="020F0502020204030204" pitchFamily="34" charset="0"/>
                        <a:cs typeface="Times New Roman" panose="02020603050405020304" pitchFamily="18" charset="0"/>
                      </a:rPr>
                      <m:t>−</m:t>
                    </m:r>
                    <m:r>
                      <a:rPr lang="el-GR" sz="26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46</m:t>
                    </m:r>
                    <m:r>
                      <a:rPr lang="el-GR" sz="2600" i="1">
                        <a:latin typeface="Cambria Math" panose="02040503050406030204" pitchFamily="18" charset="0"/>
                        <a:ea typeface="Calibri" panose="020F0502020204030204" pitchFamily="34" charset="0"/>
                        <a:cs typeface="Times New Roman" panose="02020603050405020304" pitchFamily="18" charset="0"/>
                      </a:rPr>
                      <m:t>−</m:t>
                    </m:r>
                    <m:r>
                      <a:rPr lang="el-GR" sz="26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59</m:t>
                    </m:r>
                    <m:r>
                      <a:rPr lang="el-GR" sz="2600" i="1">
                        <a:latin typeface="Cambria Math" panose="02040503050406030204" pitchFamily="18" charset="0"/>
                        <a:ea typeface="Calibri" panose="020F0502020204030204" pitchFamily="34" charset="0"/>
                        <a:cs typeface="Times New Roman" panose="02020603050405020304" pitchFamily="18" charset="0"/>
                      </a:rPr>
                      <m:t>−</m:t>
                    </m:r>
                    <m:r>
                      <a:rPr lang="el-GR" sz="26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75</m:t>
                    </m:r>
                    <m:r>
                      <a:rPr lang="el-GR" sz="2600" i="1">
                        <a:latin typeface="Cambria Math" panose="02040503050406030204" pitchFamily="18" charset="0"/>
                        <a:ea typeface="Calibri" panose="020F0502020204030204" pitchFamily="34" charset="0"/>
                        <a:cs typeface="Times New Roman" panose="02020603050405020304" pitchFamily="18" charset="0"/>
                      </a:rPr>
                      <m:t>−</m:t>
                    </m:r>
                    <m:r>
                      <a:rPr lang="el-GR" sz="26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95</m:t>
                    </m:r>
                    <m:r>
                      <a:rPr lang="el-GR" sz="2600" i="1">
                        <a:latin typeface="Cambria Math" panose="02040503050406030204" pitchFamily="18" charset="0"/>
                        <a:ea typeface="Calibri" panose="020F0502020204030204" pitchFamily="34" charset="0"/>
                        <a:cs typeface="Times New Roman" panose="02020603050405020304" pitchFamily="18" charset="0"/>
                      </a:rPr>
                      <m:t>−</m:t>
                    </m:r>
                    <m:r>
                      <a:rPr lang="el-GR" sz="26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120</m:t>
                    </m:r>
                    <m:r>
                      <a:rPr lang="el-GR" sz="2600" i="1">
                        <a:latin typeface="Cambria Math" panose="02040503050406030204" pitchFamily="18" charset="0"/>
                        <a:ea typeface="Calibri" panose="020F0502020204030204" pitchFamily="34" charset="0"/>
                        <a:cs typeface="Times New Roman" panose="02020603050405020304" pitchFamily="18" charset="0"/>
                      </a:rPr>
                      <m:t>−153−195−248−315</m:t>
                    </m:r>
                  </m:oMath>
                </a14:m>
                <a:r>
                  <a:rPr lang="el-GR" sz="2600" dirty="0"/>
                  <a:t> [</a:t>
                </a:r>
                <a:r>
                  <a:rPr lang="en-US" sz="2600" dirty="0"/>
                  <a:t>MeV]</a:t>
                </a:r>
              </a:p>
              <a:p>
                <a:pPr marL="0" indent="0">
                  <a:buNone/>
                </a:pPr>
                <a:endParaRPr lang="el-GR" sz="2000" dirty="0"/>
              </a:p>
            </p:txBody>
          </p:sp>
        </mc:Choice>
        <mc:Fallback xmlns="">
          <p:sp>
            <p:nvSpPr>
              <p:cNvPr id="3" name="Θέση περιεχομένου 2"/>
              <p:cNvSpPr>
                <a:spLocks noGrp="1" noRot="1" noChangeAspect="1" noMove="1" noResize="1" noEditPoints="1" noAdjustHandles="1" noChangeArrowheads="1" noChangeShapeType="1" noTextEdit="1"/>
              </p:cNvSpPr>
              <p:nvPr>
                <p:ph idx="1"/>
              </p:nvPr>
            </p:nvSpPr>
            <p:spPr>
              <a:xfrm>
                <a:off x="834390" y="1825625"/>
                <a:ext cx="10515600" cy="4517302"/>
              </a:xfrm>
              <a:blipFill>
                <a:blip r:embed="rId2"/>
                <a:stretch>
                  <a:fillRect l="-232" t="-2022"/>
                </a:stretch>
              </a:blipFill>
            </p:spPr>
            <p:txBody>
              <a:bodyPr/>
              <a:lstStyle/>
              <a:p>
                <a:r>
                  <a:rPr lang="el-GR">
                    <a:noFill/>
                  </a:rPr>
                  <a:t> </a:t>
                </a:r>
              </a:p>
            </p:txBody>
          </p:sp>
        </mc:Fallback>
      </mc:AlternateContent>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45</a:t>
            </a:fld>
            <a:endParaRPr lang="el-GR" dirty="0"/>
          </a:p>
        </p:txBody>
      </p:sp>
      <p:graphicFrame>
        <p:nvGraphicFramePr>
          <p:cNvPr id="6" name="Διάγραμμα 5"/>
          <p:cNvGraphicFramePr/>
          <p:nvPr>
            <p:extLst>
              <p:ext uri="{D42A27DB-BD31-4B8C-83A1-F6EECF244321}">
                <p14:modId xmlns:p14="http://schemas.microsoft.com/office/powerpoint/2010/main" val="3923939020"/>
              </p:ext>
            </p:extLst>
          </p:nvPr>
        </p:nvGraphicFramePr>
        <p:xfrm>
          <a:off x="1872456" y="3655825"/>
          <a:ext cx="8439468" cy="21347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500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Γραφήματα – </a:t>
            </a:r>
            <a:r>
              <a:rPr lang="en-US" dirty="0"/>
              <a:t>Crossplots</a:t>
            </a:r>
            <a:br>
              <a:rPr lang="en-US" dirty="0"/>
            </a:br>
            <a:r>
              <a:rPr lang="en-US" dirty="0"/>
              <a:t>INTEGRAL - Planck</a:t>
            </a:r>
            <a:endParaRPr lang="el-GR" dirty="0"/>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46</a:t>
            </a:fld>
            <a:endParaRPr lang="el-GR" dirty="0"/>
          </a:p>
        </p:txBody>
      </p:sp>
      <p:pic>
        <p:nvPicPr>
          <p:cNvPr id="6" name="Θέση περιεχομένου 5"/>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5253990" cy="4518025"/>
          </a:xfrm>
          <a:prstGeom prst="rect">
            <a:avLst/>
          </a:prstGeom>
        </p:spPr>
      </p:pic>
      <p:pic>
        <p:nvPicPr>
          <p:cNvPr id="7" name="Εικόνα 6"/>
          <p:cNvPicPr/>
          <p:nvPr/>
        </p:nvPicPr>
        <p:blipFill>
          <a:blip r:embed="rId4">
            <a:extLst>
              <a:ext uri="{28A0092B-C50C-407E-A947-70E740481C1C}">
                <a14:useLocalDpi xmlns:a14="http://schemas.microsoft.com/office/drawing/2010/main" val="0"/>
              </a:ext>
            </a:extLst>
          </a:blip>
          <a:stretch>
            <a:fillRect/>
          </a:stretch>
        </p:blipFill>
        <p:spPr>
          <a:xfrm>
            <a:off x="6092190" y="1690687"/>
            <a:ext cx="5261611" cy="4518025"/>
          </a:xfrm>
          <a:prstGeom prst="rect">
            <a:avLst/>
          </a:prstGeom>
        </p:spPr>
      </p:pic>
    </p:spTree>
    <p:extLst>
      <p:ext uri="{BB962C8B-B14F-4D97-AF65-F5344CB8AC3E}">
        <p14:creationId xmlns:p14="http://schemas.microsoft.com/office/powerpoint/2010/main" val="35465542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Γραφήματα – </a:t>
            </a:r>
            <a:r>
              <a:rPr lang="en-US" dirty="0"/>
              <a:t>Crossplots</a:t>
            </a:r>
            <a:br>
              <a:rPr lang="en-US" dirty="0"/>
            </a:br>
            <a:r>
              <a:rPr lang="en-US" dirty="0"/>
              <a:t>INTEGRAL - Planck</a:t>
            </a:r>
            <a:endParaRPr lang="el-GR" dirty="0"/>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47</a:t>
            </a:fld>
            <a:endParaRPr lang="el-GR" dirty="0"/>
          </a:p>
        </p:txBody>
      </p:sp>
      <p:pic>
        <p:nvPicPr>
          <p:cNvPr id="6" name="Θέση περιεχομένου 5"/>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5253990" cy="4518025"/>
          </a:xfrm>
          <a:prstGeom prst="rect">
            <a:avLst/>
          </a:prstGeom>
        </p:spPr>
      </p:pic>
      <p:pic>
        <p:nvPicPr>
          <p:cNvPr id="7" name="Εικόνα 6"/>
          <p:cNvPicPr/>
          <p:nvPr/>
        </p:nvPicPr>
        <p:blipFill>
          <a:blip r:embed="rId3">
            <a:extLst>
              <a:ext uri="{28A0092B-C50C-407E-A947-70E740481C1C}">
                <a14:useLocalDpi xmlns:a14="http://schemas.microsoft.com/office/drawing/2010/main" val="0"/>
              </a:ext>
            </a:extLst>
          </a:blip>
          <a:stretch>
            <a:fillRect/>
          </a:stretch>
        </p:blipFill>
        <p:spPr>
          <a:xfrm>
            <a:off x="6092190" y="1690687"/>
            <a:ext cx="5261610" cy="4518026"/>
          </a:xfrm>
          <a:prstGeom prst="rect">
            <a:avLst/>
          </a:prstGeom>
        </p:spPr>
      </p:pic>
    </p:spTree>
    <p:extLst>
      <p:ext uri="{BB962C8B-B14F-4D97-AF65-F5344CB8AC3E}">
        <p14:creationId xmlns:p14="http://schemas.microsoft.com/office/powerpoint/2010/main" val="23981358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Γραφήματα – </a:t>
            </a:r>
            <a:r>
              <a:rPr lang="en-US" dirty="0"/>
              <a:t>Crossplots</a:t>
            </a:r>
            <a:br>
              <a:rPr lang="en-US" dirty="0"/>
            </a:br>
            <a:r>
              <a:rPr lang="en-US" dirty="0"/>
              <a:t>INTEGRAL - Planck</a:t>
            </a:r>
            <a:endParaRPr lang="el-GR" dirty="0"/>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48</a:t>
            </a:fld>
            <a:endParaRPr lang="el-GR" dirty="0"/>
          </a:p>
        </p:txBody>
      </p:sp>
      <p:pic>
        <p:nvPicPr>
          <p:cNvPr id="6" name="Θέση περιεχομένου 5"/>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5653444" cy="4518025"/>
          </a:xfrm>
          <a:prstGeom prst="rect">
            <a:avLst/>
          </a:prstGeom>
        </p:spPr>
      </p:pic>
      <p:sp>
        <p:nvSpPr>
          <p:cNvPr id="7" name="TextBox 6"/>
          <p:cNvSpPr txBox="1"/>
          <p:nvPr/>
        </p:nvSpPr>
        <p:spPr>
          <a:xfrm>
            <a:off x="6596419" y="1690688"/>
            <a:ext cx="4757381" cy="4062651"/>
          </a:xfrm>
          <a:prstGeom prst="rect">
            <a:avLst/>
          </a:prstGeom>
          <a:noFill/>
        </p:spPr>
        <p:txBody>
          <a:bodyPr wrap="square" rtlCol="0">
            <a:spAutoFit/>
          </a:bodyPr>
          <a:lstStyle/>
          <a:p>
            <a:pPr algn="ctr"/>
            <a:r>
              <a:rPr lang="el-GR" dirty="0"/>
              <a:t> </a:t>
            </a:r>
            <a:r>
              <a:rPr lang="el-GR" sz="2400" dirty="0"/>
              <a:t>Θα μπορούσαμε ίσως να παρατηρήσουμε ακόμα μεγαλύτερες χαρακτηριστικές</a:t>
            </a:r>
            <a:endParaRPr lang="en-US" sz="2400" dirty="0"/>
          </a:p>
          <a:p>
            <a:pPr algn="ctr"/>
            <a:r>
              <a:rPr lang="el-GR" sz="2400" dirty="0"/>
              <a:t> ενέργειες όμως η μέθοδος</a:t>
            </a:r>
            <a:endParaRPr lang="en-US" sz="2400" dirty="0"/>
          </a:p>
          <a:p>
            <a:pPr algn="ctr"/>
            <a:r>
              <a:rPr lang="el-GR" sz="2400" dirty="0"/>
              <a:t> του </a:t>
            </a:r>
            <a:r>
              <a:rPr lang="en-US" sz="2400" dirty="0"/>
              <a:t>unfolding </a:t>
            </a:r>
            <a:r>
              <a:rPr lang="el-GR" sz="2400" dirty="0"/>
              <a:t>των δεδομένων του </a:t>
            </a:r>
            <a:r>
              <a:rPr lang="en-US" sz="2400" dirty="0"/>
              <a:t>SREM </a:t>
            </a:r>
            <a:r>
              <a:rPr lang="el-GR" sz="2400" dirty="0"/>
              <a:t>δεν μας δίνει τη δυνατότητα να παρατηρήσουμε </a:t>
            </a:r>
            <a:endParaRPr lang="en-US" sz="2400" dirty="0"/>
          </a:p>
          <a:p>
            <a:pPr algn="ctr"/>
            <a:r>
              <a:rPr lang="el-GR" sz="2400" dirty="0"/>
              <a:t>κάποια διαφορά, αφού έχει μεγάλο σφάλμα κατά τη δημιουργία των ροών.</a:t>
            </a:r>
          </a:p>
          <a:p>
            <a:endParaRPr lang="el-GR" dirty="0"/>
          </a:p>
        </p:txBody>
      </p:sp>
    </p:spTree>
    <p:extLst>
      <p:ext uri="{BB962C8B-B14F-4D97-AF65-F5344CB8AC3E}">
        <p14:creationId xmlns:p14="http://schemas.microsoft.com/office/powerpoint/2010/main" val="423968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Συμπεράσματα από την ανάλυση</a:t>
            </a:r>
            <a:r>
              <a:rPr lang="en-US" dirty="0"/>
              <a:t> (1)</a:t>
            </a:r>
            <a:endParaRPr lang="el-GR" dirty="0"/>
          </a:p>
        </p:txBody>
      </p:sp>
      <mc:AlternateContent xmlns:mc="http://schemas.openxmlformats.org/markup-compatibility/2006" xmlns:a14="http://schemas.microsoft.com/office/drawing/2010/main">
        <mc:Choice Requires="a14">
          <p:sp>
            <p:nvSpPr>
              <p:cNvPr id="3" name="Θέση περιεχομένου 2"/>
              <p:cNvSpPr>
                <a:spLocks noGrp="1"/>
              </p:cNvSpPr>
              <p:nvPr>
                <p:ph idx="1"/>
              </p:nvPr>
            </p:nvSpPr>
            <p:spPr/>
            <p:txBody>
              <a:bodyPr>
                <a:normAutofit/>
              </a:bodyPr>
              <a:lstStyle/>
              <a:p>
                <a:pPr lvl="0"/>
                <a:r>
                  <a:rPr lang="el-GR" sz="3300" dirty="0"/>
                  <a:t>Οι μετρήσεις του ανιχνευτή </a:t>
                </a:r>
                <a:r>
                  <a:rPr lang="en-US" sz="3300" dirty="0"/>
                  <a:t>SREM</a:t>
                </a:r>
                <a:r>
                  <a:rPr lang="el-GR" sz="3300" dirty="0"/>
                  <a:t> και για τις τρεις αποστολές στα κανάλια, που έχουν χαμηλό ενεργειακό κατώφλι έχουν αξιοσημείωτη ομοιότητα.</a:t>
                </a:r>
              </a:p>
              <a:p>
                <a:pPr lvl="0"/>
                <a:r>
                  <a:rPr lang="el-GR" sz="3300" dirty="0"/>
                  <a:t>Σε επίπεδο πρωτογενών μετρήσεων (</a:t>
                </a:r>
                <a:r>
                  <a:rPr lang="en-US" sz="3300" dirty="0"/>
                  <a:t>Countrates</a:t>
                </a:r>
                <a:r>
                  <a:rPr lang="el-GR" sz="3300" dirty="0"/>
                  <a:t>) έχουμε χαρακτηριστικά αυξημένες τιμές  για τη μονάδα </a:t>
                </a:r>
                <a:r>
                  <a:rPr lang="en-US" sz="3300" dirty="0"/>
                  <a:t>SREM </a:t>
                </a:r>
                <a:r>
                  <a:rPr lang="el-GR" sz="3300" dirty="0"/>
                  <a:t>του </a:t>
                </a:r>
                <a:r>
                  <a:rPr lang="en-US" sz="3300" dirty="0"/>
                  <a:t>INTEGRAL</a:t>
                </a:r>
                <a:r>
                  <a:rPr lang="el-GR" sz="3300" dirty="0"/>
                  <a:t> στα κανάλια </a:t>
                </a:r>
                <a14:m>
                  <m:oMath xmlns:m="http://schemas.openxmlformats.org/officeDocument/2006/math">
                    <m:r>
                      <a:rPr lang="el-GR" sz="3300" i="1">
                        <a:latin typeface="Cambria Math" panose="02040503050406030204" pitchFamily="18" charset="0"/>
                      </a:rPr>
                      <m:t>𝐶</m:t>
                    </m:r>
                    <m:r>
                      <a:rPr lang="el-GR" sz="3300" i="1">
                        <a:latin typeface="Cambria Math" panose="02040503050406030204" pitchFamily="18" charset="0"/>
                      </a:rPr>
                      <m:t>1−</m:t>
                    </m:r>
                    <m:r>
                      <a:rPr lang="el-GR" sz="3300" i="1">
                        <a:latin typeface="Cambria Math" panose="02040503050406030204" pitchFamily="18" charset="0"/>
                      </a:rPr>
                      <m:t>𝐶</m:t>
                    </m:r>
                    <m:r>
                      <a:rPr lang="el-GR" sz="3300" i="1">
                        <a:latin typeface="Cambria Math" panose="02040503050406030204" pitchFamily="18" charset="0"/>
                      </a:rPr>
                      <m:t>3</m:t>
                    </m:r>
                  </m:oMath>
                </a14:m>
                <a:r>
                  <a:rPr lang="el-GR" sz="3300" dirty="0"/>
                  <a:t>.</a:t>
                </a:r>
              </a:p>
              <a:p>
                <a:pPr lvl="0"/>
                <a:r>
                  <a:rPr lang="el-GR" sz="3300" dirty="0"/>
                  <a:t>Η σχετική προσαύξηση δείχνει να μεγαλώνει με το ενεργειακό κατώφλι των καναλιών.</a:t>
                </a:r>
              </a:p>
            </p:txBody>
          </p:sp>
        </mc:Choice>
        <mc:Fallback xmlns="">
          <p:sp>
            <p:nvSpPr>
              <p:cNvPr id="3" name="Θέση περιεχομένου 2"/>
              <p:cNvSpPr>
                <a:spLocks noGrp="1" noRot="1" noChangeAspect="1" noMove="1" noResize="1" noEditPoints="1" noAdjustHandles="1" noChangeArrowheads="1" noChangeShapeType="1" noTextEdit="1"/>
              </p:cNvSpPr>
              <p:nvPr>
                <p:ph idx="1"/>
              </p:nvPr>
            </p:nvSpPr>
            <p:spPr>
              <a:blipFill>
                <a:blip r:embed="rId2"/>
                <a:stretch>
                  <a:fillRect l="-1391" t="-2830" r="-1159"/>
                </a:stretch>
              </a:blipFill>
            </p:spPr>
            <p:txBody>
              <a:bodyPr/>
              <a:lstStyle/>
              <a:p>
                <a:r>
                  <a:rPr lang="el-GR">
                    <a:noFill/>
                  </a:rPr>
                  <a:t> </a:t>
                </a:r>
              </a:p>
            </p:txBody>
          </p:sp>
        </mc:Fallback>
      </mc:AlternateContent>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49</a:t>
            </a:fld>
            <a:endParaRPr lang="el-GR" dirty="0"/>
          </a:p>
        </p:txBody>
      </p:sp>
    </p:spTree>
    <p:extLst>
      <p:ext uri="{BB962C8B-B14F-4D97-AF65-F5344CB8AC3E}">
        <p14:creationId xmlns:p14="http://schemas.microsoft.com/office/powerpoint/2010/main" val="113563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Κίνητρο</a:t>
            </a:r>
          </a:p>
        </p:txBody>
      </p:sp>
      <p:sp>
        <p:nvSpPr>
          <p:cNvPr id="3" name="Θέση περιεχομένου 2"/>
          <p:cNvSpPr>
            <a:spLocks noGrp="1"/>
          </p:cNvSpPr>
          <p:nvPr>
            <p:ph idx="1"/>
          </p:nvPr>
        </p:nvSpPr>
        <p:spPr/>
        <p:txBody>
          <a:bodyPr/>
          <a:lstStyle/>
          <a:p>
            <a:pPr marL="0" indent="0" algn="ctr">
              <a:buNone/>
            </a:pPr>
            <a:r>
              <a:rPr lang="el-GR" sz="2600" dirty="0"/>
              <a:t>Ίδιο όργανο</a:t>
            </a:r>
            <a:r>
              <a:rPr lang="en-US" sz="2600" dirty="0"/>
              <a:t> </a:t>
            </a:r>
            <a:r>
              <a:rPr lang="el-GR" sz="2600" dirty="0"/>
              <a:t>+ Διαφορετικές θέσεις  = Εύκολη συσχέτιση &amp; σύγκριση</a:t>
            </a:r>
          </a:p>
          <a:p>
            <a:pPr marL="0" indent="0">
              <a:buNone/>
            </a:pPr>
            <a:endParaRPr lang="el-GR" dirty="0"/>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5</a:t>
            </a:fld>
            <a:endParaRPr lang="el-GR" dirty="0"/>
          </a:p>
        </p:txBody>
      </p:sp>
      <mc:AlternateContent xmlns:mc="http://schemas.openxmlformats.org/markup-compatibility/2006" xmlns:a14="http://schemas.microsoft.com/office/drawing/2010/main">
        <mc:Choice Requires="a14">
          <p:graphicFrame>
            <p:nvGraphicFramePr>
              <p:cNvPr id="10" name="Διάγραμμα 9"/>
              <p:cNvGraphicFramePr/>
              <p:nvPr>
                <p:extLst>
                  <p:ext uri="{D42A27DB-BD31-4B8C-83A1-F6EECF244321}">
                    <p14:modId xmlns:p14="http://schemas.microsoft.com/office/powerpoint/2010/main" val="2429048880"/>
                  </p:ext>
                </p:extLst>
              </p:nvPr>
            </p:nvGraphicFramePr>
            <p:xfrm>
              <a:off x="2057401" y="2343150"/>
              <a:ext cx="7783830" cy="3833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0" name="Διάγραμμα 9"/>
              <p:cNvGraphicFramePr/>
              <p:nvPr>
                <p:extLst>
                  <p:ext uri="{D42A27DB-BD31-4B8C-83A1-F6EECF244321}">
                    <p14:modId xmlns:p14="http://schemas.microsoft.com/office/powerpoint/2010/main" val="2429048880"/>
                  </p:ext>
                </p:extLst>
              </p:nvPr>
            </p:nvGraphicFramePr>
            <p:xfrm>
              <a:off x="2057401" y="2343150"/>
              <a:ext cx="7783830" cy="38338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1" name="Διάφορο 10"/>
          <p:cNvSpPr/>
          <p:nvPr/>
        </p:nvSpPr>
        <p:spPr>
          <a:xfrm>
            <a:off x="8816341" y="3898344"/>
            <a:ext cx="1024890" cy="723424"/>
          </a:xfrm>
          <a:prstGeom prst="mathNotEqual">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l-GR">
              <a:solidFill>
                <a:schemeClr val="tx1"/>
              </a:solidFill>
            </a:endParaRPr>
          </a:p>
        </p:txBody>
      </p:sp>
      <mc:AlternateContent xmlns:mc="http://schemas.openxmlformats.org/markup-compatibility/2006" xmlns:a14="http://schemas.microsoft.com/office/drawing/2010/main">
        <mc:Choice Requires="a14">
          <p:sp>
            <p:nvSpPr>
              <p:cNvPr id="12" name="TextBox 11"/>
              <p:cNvSpPr txBox="1"/>
              <p:nvPr/>
            </p:nvSpPr>
            <p:spPr>
              <a:xfrm>
                <a:off x="9841231" y="3659891"/>
                <a:ext cx="1931669" cy="1200329"/>
              </a:xfrm>
              <a:prstGeom prst="rect">
                <a:avLst/>
              </a:prstGeom>
              <a:noFill/>
            </p:spPr>
            <p:txBody>
              <a:bodyPr wrap="square" rtlCol="0">
                <a:spAutoFit/>
              </a:bodyPr>
              <a:lstStyle/>
              <a:p>
                <a:r>
                  <a:rPr lang="el-GR" sz="2400" dirty="0"/>
                  <a:t>Διαφορετικές συνθήκες </a:t>
                </a:r>
                <a:r>
                  <a:rPr lang="en-US" sz="2400" dirty="0">
                    <a:latin typeface="Calibri" panose="020F0502020204030204" pitchFamily="34" charset="0"/>
                  </a:rPr>
                  <a: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l-GR" sz="2400" dirty="0"/>
                  <a:t> Ενδιαφέρον!</a:t>
                </a:r>
              </a:p>
            </p:txBody>
          </p:sp>
        </mc:Choice>
        <mc:Fallback xmlns="">
          <p:sp>
            <p:nvSpPr>
              <p:cNvPr id="12" name="TextBox 11"/>
              <p:cNvSpPr txBox="1">
                <a:spLocks noRot="1" noChangeAspect="1" noMove="1" noResize="1" noEditPoints="1" noAdjustHandles="1" noChangeArrowheads="1" noChangeShapeType="1" noTextEdit="1"/>
              </p:cNvSpPr>
              <p:nvPr/>
            </p:nvSpPr>
            <p:spPr>
              <a:xfrm>
                <a:off x="9841231" y="3659891"/>
                <a:ext cx="1931669" cy="1200329"/>
              </a:xfrm>
              <a:prstGeom prst="rect">
                <a:avLst/>
              </a:prstGeom>
              <a:blipFill>
                <a:blip r:embed="rId12"/>
                <a:stretch>
                  <a:fillRect l="-4732" t="-4061" r="-5047" b="-10660"/>
                </a:stretch>
              </a:blipFill>
            </p:spPr>
            <p:txBody>
              <a:bodyPr/>
              <a:lstStyle/>
              <a:p>
                <a:r>
                  <a:rPr lang="el-GR">
                    <a:noFill/>
                  </a:rPr>
                  <a:t> </a:t>
                </a:r>
              </a:p>
            </p:txBody>
          </p:sp>
        </mc:Fallback>
      </mc:AlternateContent>
    </p:spTree>
    <p:extLst>
      <p:ext uri="{BB962C8B-B14F-4D97-AF65-F5344CB8AC3E}">
        <p14:creationId xmlns:p14="http://schemas.microsoft.com/office/powerpoint/2010/main" val="12031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Συμπεράσματα από την ανάλυση </a:t>
            </a:r>
            <a:r>
              <a:rPr lang="en-US" dirty="0"/>
              <a:t>(2)</a:t>
            </a:r>
            <a:endParaRPr lang="el-GR" dirty="0"/>
          </a:p>
        </p:txBody>
      </p:sp>
      <mc:AlternateContent xmlns:mc="http://schemas.openxmlformats.org/markup-compatibility/2006" xmlns:a14="http://schemas.microsoft.com/office/drawing/2010/main">
        <mc:Choice Requires="a14">
          <p:sp>
            <p:nvSpPr>
              <p:cNvPr id="3" name="Θέση περιεχομένου 2"/>
              <p:cNvSpPr>
                <a:spLocks noGrp="1"/>
              </p:cNvSpPr>
              <p:nvPr>
                <p:ph idx="1"/>
              </p:nvPr>
            </p:nvSpPr>
            <p:spPr/>
            <p:txBody>
              <a:bodyPr>
                <a:normAutofit fontScale="92500" lnSpcReduction="10000"/>
              </a:bodyPr>
              <a:lstStyle/>
              <a:p>
                <a:pPr lvl="0"/>
                <a:r>
                  <a:rPr lang="el-GR" dirty="0"/>
                  <a:t>Χαρακτηριστικά στα επεισόδια #13, #15, #16 τα οποία εμφανίζουν μεγάλο πληθυσμό υψηλό-ενεργειακών σωματιδίων, παρατηρούμε έντονο το παραπάνω φαινόμενο. Γεγονός που ενισχύει την υπόθεση ότι ο </a:t>
                </a:r>
                <a:r>
                  <a:rPr lang="en-US" dirty="0"/>
                  <a:t>INTEGRAL</a:t>
                </a:r>
                <a:r>
                  <a:rPr lang="el-GR" dirty="0"/>
                  <a:t> μετράει μεγαλύτερο πλήθος υψηλό-ενεργειακών σωματιδίων από τους </a:t>
                </a:r>
                <a:r>
                  <a:rPr lang="en-US" dirty="0"/>
                  <a:t>Herschel</a:t>
                </a:r>
                <a:r>
                  <a:rPr lang="el-GR" dirty="0"/>
                  <a:t>/</a:t>
                </a:r>
                <a:r>
                  <a:rPr lang="en-US" dirty="0"/>
                  <a:t>Planck</a:t>
                </a:r>
                <a:r>
                  <a:rPr lang="el-GR" dirty="0"/>
                  <a:t>, καθώς βρίσκεται σε απόσταση εγγύτερη στον Ήλιο.</a:t>
                </a:r>
              </a:p>
              <a:p>
                <a:pPr lvl="0"/>
                <a:r>
                  <a:rPr lang="el-GR" dirty="0"/>
                  <a:t>Από τα </a:t>
                </a:r>
                <a:r>
                  <a:rPr lang="en-US" dirty="0"/>
                  <a:t>Interpolated </a:t>
                </a:r>
                <a:r>
                  <a:rPr lang="el-GR" dirty="0"/>
                  <a:t>δεδομένα και από τα ιστογράμματα ενισχύονται τα παραπάνω. Συγκεκριμένα, η κατανομή των μετρήσεων στα </a:t>
                </a:r>
                <a14:m>
                  <m:oMath xmlns:m="http://schemas.openxmlformats.org/officeDocument/2006/math">
                    <m:r>
                      <a:rPr lang="el-GR" i="1">
                        <a:latin typeface="Cambria Math" panose="02040503050406030204" pitchFamily="18" charset="0"/>
                      </a:rPr>
                      <m:t>𝐶</m:t>
                    </m:r>
                    <m:r>
                      <a:rPr lang="el-GR" i="1">
                        <a:latin typeface="Cambria Math" panose="02040503050406030204" pitchFamily="18" charset="0"/>
                      </a:rPr>
                      <m:t>1−</m:t>
                    </m:r>
                    <m:r>
                      <a:rPr lang="el-GR" i="1">
                        <a:latin typeface="Cambria Math" panose="02040503050406030204" pitchFamily="18" charset="0"/>
                      </a:rPr>
                      <m:t>𝐶</m:t>
                    </m:r>
                    <m:r>
                      <a:rPr lang="el-GR" i="1">
                        <a:latin typeface="Cambria Math" panose="02040503050406030204" pitchFamily="18" charset="0"/>
                      </a:rPr>
                      <m:t>3</m:t>
                    </m:r>
                  </m:oMath>
                </a14:m>
                <a:r>
                  <a:rPr lang="el-GR" dirty="0"/>
                  <a:t> για το </a:t>
                </a:r>
                <a:r>
                  <a:rPr lang="en-US" dirty="0"/>
                  <a:t>INTEGRAL</a:t>
                </a:r>
                <a:r>
                  <a:rPr lang="el-GR" dirty="0"/>
                  <a:t> είναι μετατοπισμένη σε σχέση με τους άλλους δύο στα κανάλια με υψηλότερα κατώφλια ενέργειας. </a:t>
                </a:r>
              </a:p>
              <a:p>
                <a:pPr lvl="0"/>
                <a:r>
                  <a:rPr lang="el-GR" dirty="0"/>
                  <a:t>Το κανάλι </a:t>
                </a:r>
                <a14:m>
                  <m:oMath xmlns:m="http://schemas.openxmlformats.org/officeDocument/2006/math">
                    <m:r>
                      <a:rPr lang="el-GR" i="1">
                        <a:latin typeface="Cambria Math" panose="02040503050406030204" pitchFamily="18" charset="0"/>
                      </a:rPr>
                      <m:t>𝐶</m:t>
                    </m:r>
                    <m:r>
                      <a:rPr lang="el-GR" i="1">
                        <a:latin typeface="Cambria Math" panose="02040503050406030204" pitchFamily="18" charset="0"/>
                      </a:rPr>
                      <m:t>4</m:t>
                    </m:r>
                  </m:oMath>
                </a14:m>
                <a:r>
                  <a:rPr lang="el-GR" dirty="0"/>
                  <a:t> κρίνεται ακατάλληλο για τέτοιας μορφής ανάλυση διότι εμφανίζει ασυσχέτιστες μετρήσεις μεταξύ των τριών δορυφόρων καθώς έχει ιδιαίτερα υψηλό-ενεργειακό κατώφλι και πολύ χαμηλή χαρακτηριστική συνάρτηση απόκρισης. </a:t>
                </a:r>
              </a:p>
              <a:p>
                <a:endParaRPr lang="el-GR" dirty="0"/>
              </a:p>
            </p:txBody>
          </p:sp>
        </mc:Choice>
        <mc:Fallback xmlns="">
          <p:sp>
            <p:nvSpPr>
              <p:cNvPr id="3" name="Θέση περιεχομένου 2"/>
              <p:cNvSpPr>
                <a:spLocks noGrp="1" noRot="1" noChangeAspect="1" noMove="1" noResize="1" noEditPoints="1" noAdjustHandles="1" noChangeArrowheads="1" noChangeShapeType="1" noTextEdit="1"/>
              </p:cNvSpPr>
              <p:nvPr>
                <p:ph idx="1"/>
              </p:nvPr>
            </p:nvSpPr>
            <p:spPr>
              <a:blipFill>
                <a:blip r:embed="rId2"/>
                <a:stretch>
                  <a:fillRect l="-928" t="-2695" r="-1333" b="-2561"/>
                </a:stretch>
              </a:blipFill>
            </p:spPr>
            <p:txBody>
              <a:bodyPr/>
              <a:lstStyle/>
              <a:p>
                <a:r>
                  <a:rPr lang="el-GR">
                    <a:noFill/>
                  </a:rPr>
                  <a:t> </a:t>
                </a:r>
              </a:p>
            </p:txBody>
          </p:sp>
        </mc:Fallback>
      </mc:AlternateContent>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50</a:t>
            </a:fld>
            <a:endParaRPr lang="el-GR" dirty="0"/>
          </a:p>
        </p:txBody>
      </p:sp>
    </p:spTree>
    <p:extLst>
      <p:ext uri="{BB962C8B-B14F-4D97-AF65-F5344CB8AC3E}">
        <p14:creationId xmlns:p14="http://schemas.microsoft.com/office/powerpoint/2010/main" val="24290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Συμπεράσματα από την ανάλυση </a:t>
            </a:r>
            <a:r>
              <a:rPr lang="en-US" dirty="0"/>
              <a:t>(</a:t>
            </a:r>
            <a:r>
              <a:rPr lang="el-GR" dirty="0"/>
              <a:t>3</a:t>
            </a:r>
            <a:r>
              <a:rPr lang="en-US" dirty="0"/>
              <a:t>)</a:t>
            </a:r>
            <a:endParaRPr lang="el-GR" dirty="0"/>
          </a:p>
        </p:txBody>
      </p:sp>
      <p:sp>
        <p:nvSpPr>
          <p:cNvPr id="3" name="Θέση περιεχομένου 2"/>
          <p:cNvSpPr>
            <a:spLocks noGrp="1"/>
          </p:cNvSpPr>
          <p:nvPr>
            <p:ph idx="1"/>
          </p:nvPr>
        </p:nvSpPr>
        <p:spPr/>
        <p:txBody>
          <a:bodyPr/>
          <a:lstStyle/>
          <a:p>
            <a:pPr lvl="0"/>
            <a:r>
              <a:rPr lang="el-GR" dirty="0"/>
              <a:t>Σε επίπεδο ροών τα αποτελέσματα είναι συνεπή με τα παραπάνω συμπεράσματα. Η σχετική αύξηση των μετρήσεων δεν είναι τόσο εμφανής όσο σε επίπεδο πρωτογενών μετρήσεων, γεγονός που αποδίδεται στην διαδικασία παραγωγής τον ροών.</a:t>
            </a:r>
          </a:p>
          <a:p>
            <a:pPr lvl="0"/>
            <a:r>
              <a:rPr lang="el-GR" dirty="0"/>
              <a:t>Το σφάλμα που υπεισέρχεται στη διαδικασία μετατροπής των </a:t>
            </a:r>
            <a:r>
              <a:rPr lang="en-US" dirty="0"/>
              <a:t>Countrates</a:t>
            </a:r>
            <a:r>
              <a:rPr lang="el-GR" dirty="0"/>
              <a:t> σε ροές δεν μας επιτρέπει να εξετάσουμε ενέργειες μεγαλύτερες από ~120 </a:t>
            </a:r>
            <a:r>
              <a:rPr lang="en-US" dirty="0"/>
              <a:t>MeV</a:t>
            </a:r>
            <a:r>
              <a:rPr lang="el-GR" dirty="0"/>
              <a:t>.</a:t>
            </a:r>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51</a:t>
            </a:fld>
            <a:endParaRPr lang="el-GR" dirty="0"/>
          </a:p>
        </p:txBody>
      </p:sp>
    </p:spTree>
    <p:extLst>
      <p:ext uri="{BB962C8B-B14F-4D97-AF65-F5344CB8AC3E}">
        <p14:creationId xmlns:p14="http://schemas.microsoft.com/office/powerpoint/2010/main" val="239154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 Πιθανή εξήγηση</a:t>
            </a:r>
          </a:p>
        </p:txBody>
      </p:sp>
      <p:sp>
        <p:nvSpPr>
          <p:cNvPr id="3" name="Θέση περιεχομένου 2"/>
          <p:cNvSpPr>
            <a:spLocks noGrp="1"/>
          </p:cNvSpPr>
          <p:nvPr>
            <p:ph idx="1"/>
          </p:nvPr>
        </p:nvSpPr>
        <p:spPr/>
        <p:txBody>
          <a:bodyPr/>
          <a:lstStyle/>
          <a:p>
            <a:pPr marL="0" indent="0" algn="just">
              <a:buNone/>
            </a:pPr>
            <a:r>
              <a:rPr lang="el-GR" dirty="0"/>
              <a:t>Τα συμπεράσματα που αναφέραμε βασίζονται στην υπόθεση ότι και οι 3 μονάδες </a:t>
            </a:r>
            <a:r>
              <a:rPr lang="en-US" dirty="0"/>
              <a:t>SREM</a:t>
            </a:r>
            <a:r>
              <a:rPr lang="el-GR" dirty="0"/>
              <a:t> έχουν σχεδόν όμοια χαρακτηριστική συνάρτηση απόκρισης (</a:t>
            </a:r>
            <a:r>
              <a:rPr lang="en-US" dirty="0"/>
              <a:t>Response Function).</a:t>
            </a:r>
          </a:p>
          <a:p>
            <a:pPr marL="0" indent="0" algn="just">
              <a:buNone/>
            </a:pPr>
            <a:r>
              <a:rPr lang="el-GR" dirty="0"/>
              <a:t>Με βάση αυτή την υπόθεση το λογικό ήταν να υποθέσουμε ότι:</a:t>
            </a:r>
          </a:p>
          <a:p>
            <a:pPr marL="0" indent="0" algn="just">
              <a:buNone/>
            </a:pPr>
            <a:r>
              <a:rPr lang="el-GR" dirty="0"/>
              <a:t>Ο </a:t>
            </a:r>
            <a:r>
              <a:rPr lang="en-US" dirty="0"/>
              <a:t>INTEGRAL</a:t>
            </a:r>
            <a:r>
              <a:rPr lang="el-GR" dirty="0"/>
              <a:t> μετράει μεγαλύτερο πλήθος υψηλό-ενεργειακών σωματιδίων από τους </a:t>
            </a:r>
            <a:r>
              <a:rPr lang="en-US" dirty="0"/>
              <a:t>Herschel</a:t>
            </a:r>
            <a:r>
              <a:rPr lang="el-GR" dirty="0"/>
              <a:t>/</a:t>
            </a:r>
            <a:r>
              <a:rPr lang="en-US" dirty="0"/>
              <a:t>Planck</a:t>
            </a:r>
            <a:r>
              <a:rPr lang="el-GR" dirty="0"/>
              <a:t>, καθώς βρίσκεται σε απόσταση εγγύτερη στον Ήλιο.</a:t>
            </a:r>
          </a:p>
          <a:p>
            <a:pPr marL="0" indent="0">
              <a:buNone/>
            </a:pPr>
            <a:endParaRPr lang="el-GR" dirty="0"/>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52</a:t>
            </a:fld>
            <a:endParaRPr lang="el-GR" dirty="0"/>
          </a:p>
        </p:txBody>
      </p:sp>
    </p:spTree>
    <p:extLst>
      <p:ext uri="{BB962C8B-B14F-4D97-AF65-F5344CB8AC3E}">
        <p14:creationId xmlns:p14="http://schemas.microsoft.com/office/powerpoint/2010/main" val="28188562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n-US" dirty="0"/>
              <a:t>Recent update!</a:t>
            </a:r>
            <a:endParaRPr lang="el-GR" dirty="0"/>
          </a:p>
        </p:txBody>
      </p:sp>
      <p:sp>
        <p:nvSpPr>
          <p:cNvPr id="3" name="Θέση περιεχομένου 2"/>
          <p:cNvSpPr>
            <a:spLocks noGrp="1"/>
          </p:cNvSpPr>
          <p:nvPr>
            <p:ph idx="1"/>
          </p:nvPr>
        </p:nvSpPr>
        <p:spPr/>
        <p:txBody>
          <a:bodyPr/>
          <a:lstStyle/>
          <a:p>
            <a:pPr marL="0" indent="0">
              <a:buNone/>
            </a:pPr>
            <a:r>
              <a:rPr lang="el-GR" dirty="0"/>
              <a:t>Οι μονάδες </a:t>
            </a:r>
            <a:r>
              <a:rPr lang="en-US" dirty="0"/>
              <a:t>SREM</a:t>
            </a:r>
            <a:r>
              <a:rPr lang="el-GR" dirty="0"/>
              <a:t> για τις αποστολές είχαν διαφορετική απόκριση κατά τη πειραματική βαθμονόμηση που έγινε, με βάση τα </a:t>
            </a:r>
            <a:r>
              <a:rPr lang="en-US" dirty="0"/>
              <a:t>Technical Report </a:t>
            </a:r>
            <a:r>
              <a:rPr lang="el-GR" dirty="0"/>
              <a:t>της </a:t>
            </a:r>
            <a:r>
              <a:rPr lang="en-US" dirty="0"/>
              <a:t>ESA</a:t>
            </a:r>
            <a:r>
              <a:rPr lang="el-GR" dirty="0"/>
              <a:t>.</a:t>
            </a:r>
          </a:p>
          <a:p>
            <a:pPr marL="0" indent="0">
              <a:buNone/>
            </a:pPr>
            <a:r>
              <a:rPr lang="el-GR" dirty="0"/>
              <a:t>Συγκεκριμένα τα κανάλια </a:t>
            </a:r>
            <a:r>
              <a:rPr lang="en-US" smtClean="0"/>
              <a:t>C1 - C3</a:t>
            </a:r>
            <a:r>
              <a:rPr lang="el-GR" dirty="0" smtClean="0"/>
              <a:t> </a:t>
            </a:r>
            <a:r>
              <a:rPr lang="el-GR" dirty="0"/>
              <a:t>πράγματι είχαν διαφορετική συμπεριφορά λόγω του οργάνου. Κάτι τέτοιο δεν ήταν δυνατό να φανεί ούτε μέσω της ανάλυσής μας ούτε μέσω αριθμητικής βαθμονόμησης με </a:t>
            </a:r>
            <a:r>
              <a:rPr lang="en-US" dirty="0"/>
              <a:t>Simulation</a:t>
            </a:r>
            <a:r>
              <a:rPr lang="el-GR" dirty="0"/>
              <a:t>.</a:t>
            </a:r>
          </a:p>
          <a:p>
            <a:pPr marL="0" indent="0">
              <a:buNone/>
            </a:pPr>
            <a:r>
              <a:rPr lang="el-GR" dirty="0"/>
              <a:t>Με βάση τη διαφορά στη </a:t>
            </a:r>
            <a:r>
              <a:rPr lang="en-US" dirty="0"/>
              <a:t>Response function</a:t>
            </a:r>
            <a:r>
              <a:rPr lang="el-GR" dirty="0"/>
              <a:t> μπορούμε να βγάλουμε τα εξής συνολικά συμπεράσματα</a:t>
            </a:r>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53</a:t>
            </a:fld>
            <a:endParaRPr lang="el-GR" dirty="0"/>
          </a:p>
        </p:txBody>
      </p:sp>
    </p:spTree>
    <p:extLst>
      <p:ext uri="{BB962C8B-B14F-4D97-AF65-F5344CB8AC3E}">
        <p14:creationId xmlns:p14="http://schemas.microsoft.com/office/powerpoint/2010/main" val="373565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Τελικά συμπεράσματα</a:t>
            </a:r>
          </a:p>
        </p:txBody>
      </p:sp>
      <mc:AlternateContent xmlns:mc="http://schemas.openxmlformats.org/markup-compatibility/2006" xmlns:a14="http://schemas.microsoft.com/office/drawing/2010/main">
        <mc:Choice Requires="a14">
          <p:sp>
            <p:nvSpPr>
              <p:cNvPr id="3" name="Θέση περιεχομένου 2"/>
              <p:cNvSpPr>
                <a:spLocks noGrp="1"/>
              </p:cNvSpPr>
              <p:nvPr>
                <p:ph idx="1"/>
              </p:nvPr>
            </p:nvSpPr>
            <p:spPr/>
            <p:txBody>
              <a:bodyPr>
                <a:normAutofit/>
              </a:bodyPr>
              <a:lstStyle/>
              <a:p>
                <a:r>
                  <a:rPr lang="el-GR" dirty="0"/>
                  <a:t>Υπάρχει μια διακριτή μετατόπιση της υψηλό-ενεργειακής κατανομής πρωτονίων προς χαμηλότερες ενέργειες στο σημείο </a:t>
                </a:r>
                <a14:m>
                  <m:oMath xmlns:m="http://schemas.openxmlformats.org/officeDocument/2006/math">
                    <m:sSub>
                      <m:sSubPr>
                        <m:ctrlPr>
                          <a:rPr lang="el-GR" i="1">
                            <a:latin typeface="Cambria Math" panose="02040503050406030204" pitchFamily="18" charset="0"/>
                          </a:rPr>
                        </m:ctrlPr>
                      </m:sSubPr>
                      <m:e>
                        <m:r>
                          <a:rPr lang="el-GR" i="1">
                            <a:latin typeface="Cambria Math" panose="02040503050406030204" pitchFamily="18" charset="0"/>
                          </a:rPr>
                          <m:t>𝐿</m:t>
                        </m:r>
                      </m:e>
                      <m:sub>
                        <m:r>
                          <a:rPr lang="el-GR" i="1">
                            <a:latin typeface="Cambria Math" panose="02040503050406030204" pitchFamily="18" charset="0"/>
                          </a:rPr>
                          <m:t>2</m:t>
                        </m:r>
                      </m:sub>
                    </m:sSub>
                  </m:oMath>
                </a14:m>
                <a:r>
                  <a:rPr lang="el-GR" dirty="0"/>
                  <a:t>.</a:t>
                </a:r>
              </a:p>
              <a:p>
                <a:r>
                  <a:rPr lang="el-GR" dirty="0"/>
                  <a:t>Η γραμμική εξάρτηση των </a:t>
                </a:r>
                <a:r>
                  <a:rPr lang="en-US" dirty="0"/>
                  <a:t>C</a:t>
                </a:r>
                <a:r>
                  <a:rPr lang="el-GR" dirty="0"/>
                  <a:t>2</a:t>
                </a:r>
                <a:r>
                  <a:rPr lang="en-US" dirty="0"/>
                  <a:t>,</a:t>
                </a:r>
                <a:r>
                  <a:rPr lang="el-GR" dirty="0"/>
                  <a:t> </a:t>
                </a:r>
                <a:r>
                  <a:rPr lang="en-US" dirty="0"/>
                  <a:t>C</a:t>
                </a:r>
                <a:r>
                  <a:rPr lang="el-GR" dirty="0"/>
                  <a:t>3 μετρήσεων μεταξύ των μονάδων </a:t>
                </a:r>
                <a:r>
                  <a:rPr lang="en-US" dirty="0"/>
                  <a:t>Herschel, Planck</a:t>
                </a:r>
                <a:r>
                  <a:rPr lang="el-GR" dirty="0"/>
                  <a:t> και </a:t>
                </a:r>
                <a:r>
                  <a:rPr lang="en-US" dirty="0"/>
                  <a:t>INTEGRAL</a:t>
                </a:r>
                <a:r>
                  <a:rPr lang="el-GR" dirty="0"/>
                  <a:t> μπορεί να χρησιμοποιηθεί για να διορθωθούν οι </a:t>
                </a:r>
                <a:r>
                  <a:rPr lang="en-US" dirty="0"/>
                  <a:t>SREM</a:t>
                </a:r>
                <a:r>
                  <a:rPr lang="el-GR" dirty="0"/>
                  <a:t> μετρήσεις στα </a:t>
                </a:r>
                <a:r>
                  <a:rPr lang="en-US" dirty="0"/>
                  <a:t>Herschel,</a:t>
                </a:r>
                <a:r>
                  <a:rPr lang="el-GR" dirty="0"/>
                  <a:t> </a:t>
                </a:r>
                <a:r>
                  <a:rPr lang="en-US" dirty="0"/>
                  <a:t>Planck</a:t>
                </a:r>
                <a:r>
                  <a:rPr lang="el-GR" dirty="0"/>
                  <a:t> ώστε να ανταποκρίνονται στον αρχικό τους σχεδιασμό.</a:t>
                </a:r>
              </a:p>
            </p:txBody>
          </p:sp>
        </mc:Choice>
        <mc:Fallback xmlns="">
          <p:sp>
            <p:nvSpPr>
              <p:cNvPr id="3" name="Θέση περιεχομένου 2"/>
              <p:cNvSpPr>
                <a:spLocks noGrp="1" noRot="1" noChangeAspect="1" noMove="1" noResize="1" noEditPoints="1" noAdjustHandles="1" noChangeArrowheads="1" noChangeShapeType="1" noTextEdit="1"/>
              </p:cNvSpPr>
              <p:nvPr>
                <p:ph idx="1"/>
              </p:nvPr>
            </p:nvSpPr>
            <p:spPr>
              <a:blipFill>
                <a:blip r:embed="rId2"/>
                <a:stretch>
                  <a:fillRect l="-1043" t="-2156" r="-812"/>
                </a:stretch>
              </a:blipFill>
            </p:spPr>
            <p:txBody>
              <a:bodyPr/>
              <a:lstStyle/>
              <a:p>
                <a:r>
                  <a:rPr lang="el-GR">
                    <a:noFill/>
                  </a:rPr>
                  <a:t> </a:t>
                </a:r>
              </a:p>
            </p:txBody>
          </p:sp>
        </mc:Fallback>
      </mc:AlternateContent>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54</a:t>
            </a:fld>
            <a:endParaRPr lang="el-GR" dirty="0"/>
          </a:p>
        </p:txBody>
      </p:sp>
    </p:spTree>
    <p:extLst>
      <p:ext uri="{BB962C8B-B14F-4D97-AF65-F5344CB8AC3E}">
        <p14:creationId xmlns:p14="http://schemas.microsoft.com/office/powerpoint/2010/main" val="341963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Τελικά συμπεράσματα</a:t>
            </a:r>
          </a:p>
        </p:txBody>
      </p:sp>
      <mc:AlternateContent xmlns:mc="http://schemas.openxmlformats.org/markup-compatibility/2006" xmlns:a14="http://schemas.microsoft.com/office/drawing/2010/main">
        <mc:Choice Requires="a14">
          <p:sp>
            <p:nvSpPr>
              <p:cNvPr id="3" name="Θέση περιεχομένου 2"/>
              <p:cNvSpPr>
                <a:spLocks noGrp="1"/>
              </p:cNvSpPr>
              <p:nvPr>
                <p:ph idx="1"/>
              </p:nvPr>
            </p:nvSpPr>
            <p:spPr/>
            <p:txBody>
              <a:bodyPr>
                <a:normAutofit fontScale="92500"/>
              </a:bodyPr>
              <a:lstStyle/>
              <a:p>
                <a:r>
                  <a:rPr lang="el-GR" dirty="0"/>
                  <a:t>Η δημιουργία ενός μοντέλου για τους σωματιδιακούς πληθυσμούς του σημείου </a:t>
                </a:r>
                <a14:m>
                  <m:oMath xmlns:m="http://schemas.openxmlformats.org/officeDocument/2006/math">
                    <m:sSub>
                      <m:sSubPr>
                        <m:ctrlPr>
                          <a:rPr lang="el-GR" i="1">
                            <a:latin typeface="Cambria Math" panose="02040503050406030204" pitchFamily="18" charset="0"/>
                          </a:rPr>
                        </m:ctrlPr>
                      </m:sSubPr>
                      <m:e>
                        <m:r>
                          <a:rPr lang="el-GR" i="1">
                            <a:latin typeface="Cambria Math" panose="02040503050406030204" pitchFamily="18" charset="0"/>
                          </a:rPr>
                          <m:t>𝐿</m:t>
                        </m:r>
                      </m:e>
                      <m:sub>
                        <m:r>
                          <a:rPr lang="el-GR" i="1">
                            <a:latin typeface="Cambria Math" panose="02040503050406030204" pitchFamily="18" charset="0"/>
                          </a:rPr>
                          <m:t>2</m:t>
                        </m:r>
                      </m:sub>
                    </m:sSub>
                  </m:oMath>
                </a14:m>
                <a:r>
                  <a:rPr lang="el-GR" dirty="0"/>
                  <a:t> δείχνει εφικτή καθώς οι αβεβαιότητες των ροών στα πρωτονικά κανάλια </a:t>
                </a:r>
                <a14:m>
                  <m:oMath xmlns:m="http://schemas.openxmlformats.org/officeDocument/2006/math">
                    <m:r>
                      <a:rPr lang="el-GR" i="1">
                        <a:latin typeface="Cambria Math" panose="02040503050406030204" pitchFamily="18" charset="0"/>
                      </a:rPr>
                      <m:t>𝐶</m:t>
                    </m:r>
                    <m:r>
                      <a:rPr lang="el-GR" i="1">
                        <a:latin typeface="Cambria Math" panose="02040503050406030204" pitchFamily="18" charset="0"/>
                      </a:rPr>
                      <m:t>1, </m:t>
                    </m:r>
                    <m:r>
                      <a:rPr lang="el-GR" i="1">
                        <a:latin typeface="Cambria Math" panose="02040503050406030204" pitchFamily="18" charset="0"/>
                      </a:rPr>
                      <m:t>𝐶</m:t>
                    </m:r>
                    <m:r>
                      <a:rPr lang="el-GR" i="1">
                        <a:latin typeface="Cambria Math" panose="02040503050406030204" pitchFamily="18" charset="0"/>
                      </a:rPr>
                      <m:t>2, </m:t>
                    </m:r>
                    <m:r>
                      <a:rPr lang="el-GR" i="1">
                        <a:latin typeface="Cambria Math" panose="02040503050406030204" pitchFamily="18" charset="0"/>
                      </a:rPr>
                      <m:t>𝐶</m:t>
                    </m:r>
                    <m:r>
                      <a:rPr lang="el-GR" i="1">
                        <a:latin typeface="Cambria Math" panose="02040503050406030204" pitchFamily="18" charset="0"/>
                      </a:rPr>
                      <m:t>3</m:t>
                    </m:r>
                  </m:oMath>
                </a14:m>
                <a:r>
                  <a:rPr lang="el-GR" dirty="0"/>
                  <a:t> του </a:t>
                </a:r>
                <a:r>
                  <a:rPr lang="en-US" dirty="0"/>
                  <a:t>INTEGRAL</a:t>
                </a:r>
                <a:r>
                  <a:rPr lang="el-GR" dirty="0"/>
                  <a:t> δεν υπερβαίνουν διαφορές μεγαλύτερες της τάξης του 3. </a:t>
                </a:r>
              </a:p>
              <a:p>
                <a:r>
                  <a:rPr lang="el-GR" dirty="0"/>
                  <a:t>Οι πολυπληθείς μετρήσεις του </a:t>
                </a:r>
                <a:r>
                  <a:rPr lang="en-US" dirty="0"/>
                  <a:t>INTEGRAL</a:t>
                </a:r>
                <a:r>
                  <a:rPr lang="el-GR" dirty="0"/>
                  <a:t> μπορούν να χρησιμοποιηθούν ως βάση για τη μοντελοποίηση αυτών των πληθυσμών δεδομένων των ομοιοτήτων και συσχετισμών που παρατηρήθηκαν. Επιπλέον, τα παραπάνω ευρήματα επιδεικνύουν ότι τα υπάρχοντα μοντέλα για τα </a:t>
                </a:r>
                <a:r>
                  <a:rPr lang="en-US" dirty="0"/>
                  <a:t>SEP</a:t>
                </a:r>
                <a:r>
                  <a:rPr lang="el-GR" dirty="0"/>
                  <a:t> (π.χ. </a:t>
                </a:r>
                <a:r>
                  <a:rPr lang="en-US" dirty="0" err="1"/>
                  <a:t>Xapsos</a:t>
                </a:r>
                <a:r>
                  <a:rPr lang="el-GR" dirty="0"/>
                  <a:t>, </a:t>
                </a:r>
                <a:r>
                  <a:rPr lang="en-US" dirty="0"/>
                  <a:t>SEPEM</a:t>
                </a:r>
                <a:r>
                  <a:rPr lang="el-GR" dirty="0"/>
                  <a:t>) τα οποία βασίζονται σε μετρήσεις δορυφόρων που βρίσκονται κοντά στη Γη (</a:t>
                </a:r>
                <a:r>
                  <a:rPr lang="en-US" dirty="0"/>
                  <a:t>GOES</a:t>
                </a:r>
                <a:r>
                  <a:rPr lang="el-GR" dirty="0"/>
                  <a:t>, </a:t>
                </a:r>
                <a:r>
                  <a:rPr lang="en-US" dirty="0"/>
                  <a:t>IMP</a:t>
                </a:r>
                <a:r>
                  <a:rPr lang="el-GR" dirty="0"/>
                  <a:t>8, κλπ.) αποτελούν κατάλληλα εργαλεία για τον χαρακτηρισμό του υψηλό ενεργειακού πληθυσμού σωματιδίων στον διαπλανητικό χώρο.</a:t>
                </a:r>
              </a:p>
              <a:p>
                <a:endParaRPr lang="el-GR" dirty="0"/>
              </a:p>
            </p:txBody>
          </p:sp>
        </mc:Choice>
        <mc:Fallback xmlns="">
          <p:sp>
            <p:nvSpPr>
              <p:cNvPr id="3" name="Θέση περιεχομένου 2"/>
              <p:cNvSpPr>
                <a:spLocks noGrp="1" noRot="1" noChangeAspect="1" noMove="1" noResize="1" noEditPoints="1" noAdjustHandles="1" noChangeArrowheads="1" noChangeShapeType="1" noTextEdit="1"/>
              </p:cNvSpPr>
              <p:nvPr>
                <p:ph idx="1"/>
              </p:nvPr>
            </p:nvSpPr>
            <p:spPr>
              <a:blipFill>
                <a:blip r:embed="rId2"/>
                <a:stretch>
                  <a:fillRect l="-928" t="-2022" b="-3100"/>
                </a:stretch>
              </a:blipFill>
            </p:spPr>
            <p:txBody>
              <a:bodyPr/>
              <a:lstStyle/>
              <a:p>
                <a:r>
                  <a:rPr lang="el-GR">
                    <a:noFill/>
                  </a:rPr>
                  <a:t> </a:t>
                </a:r>
              </a:p>
            </p:txBody>
          </p:sp>
        </mc:Fallback>
      </mc:AlternateContent>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55</a:t>
            </a:fld>
            <a:endParaRPr lang="el-GR" dirty="0"/>
          </a:p>
        </p:txBody>
      </p:sp>
    </p:spTree>
    <p:extLst>
      <p:ext uri="{BB962C8B-B14F-4D97-AF65-F5344CB8AC3E}">
        <p14:creationId xmlns:p14="http://schemas.microsoft.com/office/powerpoint/2010/main" val="112195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661481" y="0"/>
            <a:ext cx="10556132" cy="6458671"/>
          </a:xfrm>
        </p:spPr>
        <p:txBody>
          <a:bodyPr/>
          <a:lstStyle/>
          <a:p>
            <a:pPr algn="ctr"/>
            <a:r>
              <a:rPr lang="el-GR" dirty="0"/>
              <a:t>Ευχαριστίες και Ερωτήσεις</a:t>
            </a:r>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56</a:t>
            </a:fld>
            <a:endParaRPr lang="el-GR" dirty="0"/>
          </a:p>
        </p:txBody>
      </p:sp>
    </p:spTree>
    <p:extLst>
      <p:ext uri="{BB962C8B-B14F-4D97-AF65-F5344CB8AC3E}">
        <p14:creationId xmlns:p14="http://schemas.microsoft.com/office/powerpoint/2010/main" val="24867476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Ενεργητικός Ήλιος</a:t>
            </a:r>
          </a:p>
        </p:txBody>
      </p:sp>
      <p:sp>
        <p:nvSpPr>
          <p:cNvPr id="3" name="Θέση περιεχομένου 2"/>
          <p:cNvSpPr>
            <a:spLocks noGrp="1"/>
          </p:cNvSpPr>
          <p:nvPr>
            <p:ph idx="1"/>
          </p:nvPr>
        </p:nvSpPr>
        <p:spPr/>
        <p:txBody>
          <a:bodyPr/>
          <a:lstStyle/>
          <a:p>
            <a:pPr marL="0" indent="0">
              <a:buNone/>
            </a:pPr>
            <a:r>
              <a:rPr lang="el-GR" dirty="0"/>
              <a:t> Ηλιός = Πηγή πολλών φυσικών φαινομένων.</a:t>
            </a:r>
          </a:p>
          <a:p>
            <a:pPr marL="0" indent="0">
              <a:buNone/>
            </a:pPr>
            <a:r>
              <a:rPr lang="el-GR" dirty="0"/>
              <a:t> Τα πιο </a:t>
            </a:r>
            <a:r>
              <a:rPr lang="el-GR" u="sng" dirty="0"/>
              <a:t>ενεργητικά</a:t>
            </a:r>
            <a:r>
              <a:rPr lang="el-GR" dirty="0"/>
              <a:t>:</a:t>
            </a:r>
          </a:p>
          <a:p>
            <a:pPr marL="0" indent="0">
              <a:buNone/>
            </a:pPr>
            <a:r>
              <a:rPr lang="el-GR" dirty="0"/>
              <a:t>	     Εκλάμψεις (</a:t>
            </a:r>
            <a:r>
              <a:rPr lang="en-US" dirty="0"/>
              <a:t>Flares)</a:t>
            </a:r>
            <a:r>
              <a:rPr lang="el-GR" dirty="0"/>
              <a:t>		</a:t>
            </a:r>
            <a:r>
              <a:rPr lang="en-US" dirty="0"/>
              <a:t>CMEs – </a:t>
            </a:r>
            <a:r>
              <a:rPr lang="el-GR" dirty="0"/>
              <a:t>Κρουστικά κύματα</a:t>
            </a:r>
          </a:p>
        </p:txBody>
      </p:sp>
      <p:sp>
        <p:nvSpPr>
          <p:cNvPr id="4" name="Θέση υποσέλιδου 3"/>
          <p:cNvSpPr>
            <a:spLocks noGrp="1"/>
          </p:cNvSpPr>
          <p:nvPr>
            <p:ph type="ftr" sz="quarter" idx="11"/>
          </p:nvPr>
        </p:nvSpPr>
        <p:spPr>
          <a:xfrm>
            <a:off x="0" y="6458672"/>
            <a:ext cx="6092190" cy="399327"/>
          </a:xfrm>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6</a:t>
            </a:fld>
            <a:endParaRPr lang="el-GR" dirty="0"/>
          </a:p>
        </p:txBody>
      </p:sp>
      <p:pic>
        <p:nvPicPr>
          <p:cNvPr id="15" name="Εικόνα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126" y="3529075"/>
            <a:ext cx="3276600" cy="22349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Εικόνα 15"/>
          <p:cNvPicPr>
            <a:picLocks noChangeAspect="1"/>
          </p:cNvPicPr>
          <p:nvPr/>
        </p:nvPicPr>
        <p:blipFill>
          <a:blip r:embed="rId4"/>
          <a:stretch>
            <a:fillRect/>
          </a:stretch>
        </p:blipFill>
        <p:spPr>
          <a:xfrm>
            <a:off x="6324652" y="3529075"/>
            <a:ext cx="3564090" cy="22349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2500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n-US" dirty="0"/>
              <a:t>SEPs – </a:t>
            </a:r>
            <a:r>
              <a:rPr lang="el-GR" dirty="0"/>
              <a:t>Ηλιακά Ενεργητικά Σωματίδια</a:t>
            </a:r>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7</a:t>
            </a:fld>
            <a:endParaRPr lang="el-GR" dirty="0"/>
          </a:p>
        </p:txBody>
      </p:sp>
      <p:graphicFrame>
        <p:nvGraphicFramePr>
          <p:cNvPr id="6" name="Θέση περιεχομένου 6"/>
          <p:cNvGraphicFramePr>
            <a:graphicFrameLocks noGrp="1"/>
          </p:cNvGraphicFramePr>
          <p:nvPr>
            <p:ph idx="1"/>
            <p:extLst>
              <p:ext uri="{D42A27DB-BD31-4B8C-83A1-F6EECF244321}">
                <p14:modId xmlns:p14="http://schemas.microsoft.com/office/powerpoint/2010/main" val="28037161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Εικόνα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4297" y="1825624"/>
            <a:ext cx="6077798" cy="2943636"/>
          </a:xfrm>
          <a:prstGeom prst="rect">
            <a:avLst/>
          </a:prstGeom>
        </p:spPr>
      </p:pic>
    </p:spTree>
    <p:extLst>
      <p:ext uri="{BB962C8B-B14F-4D97-AF65-F5344CB8AC3E}">
        <p14:creationId xmlns:p14="http://schemas.microsoft.com/office/powerpoint/2010/main" val="139161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a:t>Εναλλακτικές θεωρίες των </a:t>
            </a:r>
            <a:r>
              <a:rPr lang="en-US" dirty="0"/>
              <a:t>SEPs</a:t>
            </a:r>
            <a:endParaRPr lang="el-GR" dirty="0"/>
          </a:p>
        </p:txBody>
      </p:sp>
      <p:sp>
        <p:nvSpPr>
          <p:cNvPr id="3" name="Θέση περιεχομένου 2"/>
          <p:cNvSpPr>
            <a:spLocks noGrp="1"/>
          </p:cNvSpPr>
          <p:nvPr>
            <p:ph idx="1"/>
          </p:nvPr>
        </p:nvSpPr>
        <p:spPr/>
        <p:txBody>
          <a:bodyPr>
            <a:normAutofit/>
          </a:bodyPr>
          <a:lstStyle/>
          <a:p>
            <a:pPr marL="0" indent="0">
              <a:buNone/>
            </a:pPr>
            <a:r>
              <a:rPr lang="el-GR" u="sng" dirty="0"/>
              <a:t>Πρόβλημα</a:t>
            </a:r>
            <a:r>
              <a:rPr lang="el-GR" dirty="0"/>
              <a:t>:</a:t>
            </a:r>
          </a:p>
          <a:p>
            <a:pPr marL="0" indent="0">
              <a:buNone/>
            </a:pPr>
            <a:r>
              <a:rPr lang="el-GR" dirty="0"/>
              <a:t>Αδυναμία θεωρητικής μοντελοποίησης σε υψηλές ενέργειες και σε αλληλεπιδράσεις σωματιδιακών πληθυσμών</a:t>
            </a:r>
          </a:p>
          <a:p>
            <a:pPr marL="0" indent="0">
              <a:buNone/>
            </a:pPr>
            <a:r>
              <a:rPr lang="el-GR" u="sng" dirty="0"/>
              <a:t>Εναλλακτικά μοντέλα κατηγοριοποίησης: </a:t>
            </a:r>
          </a:p>
          <a:p>
            <a:r>
              <a:rPr lang="en-US" dirty="0"/>
              <a:t>Kallenode et al (2003) : </a:t>
            </a:r>
            <a:r>
              <a:rPr lang="el-GR" dirty="0"/>
              <a:t>Αλληλεπίδραση σωματιδίων και μηχανισμών</a:t>
            </a:r>
            <a:endParaRPr lang="en-US" dirty="0"/>
          </a:p>
          <a:p>
            <a:r>
              <a:rPr lang="en-US" dirty="0"/>
              <a:t>Cliver et al.</a:t>
            </a:r>
            <a:r>
              <a:rPr lang="el-GR" dirty="0"/>
              <a:t> </a:t>
            </a:r>
            <a:r>
              <a:rPr lang="en-US" dirty="0"/>
              <a:t>(2008) : </a:t>
            </a:r>
            <a:r>
              <a:rPr lang="el-GR" dirty="0"/>
              <a:t>3 Κατηγορίες  σωματιδίων</a:t>
            </a:r>
          </a:p>
          <a:p>
            <a:r>
              <a:rPr lang="en-US" dirty="0"/>
              <a:t>Kim et al. (2015): </a:t>
            </a:r>
            <a:r>
              <a:rPr lang="el-GR" dirty="0"/>
              <a:t>Κατηγοριοποίηση πρωτονικών γεγονότων σε 4 κατηγορίες </a:t>
            </a:r>
          </a:p>
          <a:p>
            <a:pPr marL="0" indent="0">
              <a:buNone/>
            </a:pPr>
            <a:endParaRPr lang="el-GR" dirty="0"/>
          </a:p>
          <a:p>
            <a:pPr marL="0" indent="0">
              <a:buNone/>
            </a:pPr>
            <a:endParaRPr lang="el-GR" dirty="0"/>
          </a:p>
          <a:p>
            <a:endParaRPr lang="el-GR" dirty="0"/>
          </a:p>
        </p:txBody>
      </p:sp>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8</a:t>
            </a:fld>
            <a:endParaRPr lang="el-GR" dirty="0"/>
          </a:p>
        </p:txBody>
      </p:sp>
    </p:spTree>
    <p:extLst>
      <p:ext uri="{BB962C8B-B14F-4D97-AF65-F5344CB8AC3E}">
        <p14:creationId xmlns:p14="http://schemas.microsoft.com/office/powerpoint/2010/main" val="13585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n-US" dirty="0"/>
              <a:t> </a:t>
            </a:r>
            <a:r>
              <a:rPr lang="el-GR" dirty="0"/>
              <a:t>Η πιο σύγχρονη προσπάθεια</a:t>
            </a:r>
          </a:p>
        </p:txBody>
      </p:sp>
      <p:pic>
        <p:nvPicPr>
          <p:cNvPr id="6" name="Θέση περιεχομένου 5"/>
          <p:cNvPicPr>
            <a:picLocks noGrp="1" noChangeAspect="1"/>
          </p:cNvPicPr>
          <p:nvPr>
            <p:ph idx="1"/>
          </p:nvPr>
        </p:nvPicPr>
        <p:blipFill>
          <a:blip r:embed="rId3"/>
          <a:stretch>
            <a:fillRect/>
          </a:stretch>
        </p:blipFill>
        <p:spPr>
          <a:xfrm>
            <a:off x="838200" y="1690688"/>
            <a:ext cx="3451418" cy="2524125"/>
          </a:xfrm>
          <a:prstGeom prst="rect">
            <a:avLst/>
          </a:prstGeom>
        </p:spPr>
      </p:pic>
      <p:sp>
        <p:nvSpPr>
          <p:cNvPr id="4" name="Θέση υποσέλιδου 3"/>
          <p:cNvSpPr>
            <a:spLocks noGrp="1"/>
          </p:cNvSpPr>
          <p:nvPr>
            <p:ph type="ftr" sz="quarter" idx="11"/>
          </p:nvPr>
        </p:nvSpPr>
        <p:spPr/>
        <p:txBody>
          <a:bodyPr/>
          <a:lstStyle/>
          <a:p>
            <a:r>
              <a:rPr lang="en-US"/>
              <a:t>Solar Energetic Particles  - SREM</a:t>
            </a:r>
            <a:endParaRPr lang="el-GR" dirty="0"/>
          </a:p>
        </p:txBody>
      </p:sp>
      <p:sp>
        <p:nvSpPr>
          <p:cNvPr id="5" name="Θέση αριθμού διαφάνειας 4"/>
          <p:cNvSpPr>
            <a:spLocks noGrp="1"/>
          </p:cNvSpPr>
          <p:nvPr>
            <p:ph type="sldNum" sz="quarter" idx="12"/>
          </p:nvPr>
        </p:nvSpPr>
        <p:spPr/>
        <p:txBody>
          <a:bodyPr/>
          <a:lstStyle/>
          <a:p>
            <a:fld id="{A9FD4313-9E2D-4001-9D23-323BB65F54DF}" type="slidenum">
              <a:rPr lang="el-GR" smtClean="0"/>
              <a:pPr/>
              <a:t>9</a:t>
            </a:fld>
            <a:endParaRPr lang="el-GR" dirty="0"/>
          </a:p>
        </p:txBody>
      </p:sp>
      <p:sp>
        <p:nvSpPr>
          <p:cNvPr id="7" name="TextBox 6"/>
          <p:cNvSpPr txBox="1"/>
          <p:nvPr/>
        </p:nvSpPr>
        <p:spPr>
          <a:xfrm>
            <a:off x="4410075" y="1690688"/>
            <a:ext cx="6943725" cy="892552"/>
          </a:xfrm>
          <a:prstGeom prst="rect">
            <a:avLst/>
          </a:prstGeom>
          <a:noFill/>
        </p:spPr>
        <p:txBody>
          <a:bodyPr wrap="square" rtlCol="0">
            <a:spAutoFit/>
          </a:bodyPr>
          <a:lstStyle/>
          <a:p>
            <a:r>
              <a:rPr lang="en-US" sz="2600" dirty="0"/>
              <a:t>Kim et al. (2015), Journal of Geophysical Research: Space Physics</a:t>
            </a:r>
            <a:endParaRPr lang="el-GR" sz="2600" dirty="0"/>
          </a:p>
        </p:txBody>
      </p:sp>
      <p:sp>
        <p:nvSpPr>
          <p:cNvPr id="8" name="TextBox 7"/>
          <p:cNvSpPr txBox="1"/>
          <p:nvPr/>
        </p:nvSpPr>
        <p:spPr>
          <a:xfrm>
            <a:off x="4410074" y="2752695"/>
            <a:ext cx="6943725" cy="1292662"/>
          </a:xfrm>
          <a:prstGeom prst="rect">
            <a:avLst/>
          </a:prstGeom>
          <a:noFill/>
        </p:spPr>
        <p:txBody>
          <a:bodyPr wrap="square" rtlCol="0">
            <a:spAutoFit/>
          </a:bodyPr>
          <a:lstStyle/>
          <a:p>
            <a:r>
              <a:rPr lang="en-US" sz="2600" dirty="0"/>
              <a:t>42 </a:t>
            </a:r>
            <a:r>
              <a:rPr lang="el-GR" sz="2600" dirty="0"/>
              <a:t>πρωτονικά γεγονότα από το 1997 – 2012. </a:t>
            </a:r>
          </a:p>
          <a:p>
            <a:r>
              <a:rPr lang="el-GR" sz="2600" dirty="0"/>
              <a:t>Μεγέθη: Ενέργεια, Χρόνος, Ένταση ακτίνων Χ, Ραδιοεκπομπή, Κρουστικό κύμα, κλπ. </a:t>
            </a:r>
          </a:p>
        </p:txBody>
      </p:sp>
      <p:sp>
        <p:nvSpPr>
          <p:cNvPr id="10" name="TextBox 9"/>
          <p:cNvSpPr txBox="1"/>
          <p:nvPr/>
        </p:nvSpPr>
        <p:spPr>
          <a:xfrm>
            <a:off x="838200" y="4287280"/>
            <a:ext cx="10515600" cy="892552"/>
          </a:xfrm>
          <a:prstGeom prst="rect">
            <a:avLst/>
          </a:prstGeom>
          <a:noFill/>
        </p:spPr>
        <p:txBody>
          <a:bodyPr wrap="square" rtlCol="0">
            <a:spAutoFit/>
          </a:bodyPr>
          <a:lstStyle/>
          <a:p>
            <a:r>
              <a:rPr lang="el-GR" sz="2600" dirty="0"/>
              <a:t>Στατιστική μελέτη με βάση το μέσο όρο των τιμών και πιθανές συσχετίσεις</a:t>
            </a:r>
          </a:p>
          <a:p>
            <a:r>
              <a:rPr lang="el-GR" sz="2600" dirty="0"/>
              <a:t>Μεταξύ φυσικών φαινομένων.</a:t>
            </a:r>
          </a:p>
        </p:txBody>
      </p:sp>
      <p:pic>
        <p:nvPicPr>
          <p:cNvPr id="11" name="Εικόνα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8580" y="1486280"/>
            <a:ext cx="5687219" cy="4896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960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861</TotalTime>
  <Words>3436</Words>
  <Application>Microsoft Office PowerPoint</Application>
  <PresentationFormat>Widescreen</PresentationFormat>
  <Paragraphs>747</Paragraphs>
  <Slides>56</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Arial</vt:lpstr>
      <vt:lpstr>Calibri</vt:lpstr>
      <vt:lpstr>Calibri (Κυρίως κείμενο)</vt:lpstr>
      <vt:lpstr>Calibri Light</vt:lpstr>
      <vt:lpstr>Cambria Math</vt:lpstr>
      <vt:lpstr>Garamond</vt:lpstr>
      <vt:lpstr>Helvetica Neue</vt:lpstr>
      <vt:lpstr>Palatino Linotype</vt:lpstr>
      <vt:lpstr>Times New Roman</vt:lpstr>
      <vt:lpstr>Θέμα του Office</vt:lpstr>
      <vt:lpstr>Ηλιακά Ενεργητικά Σωμάτια:  Μελέτη των ιδιοτήτων τους με μετρήσεις του ανιχνευτή SREM της ESA</vt:lpstr>
      <vt:lpstr>Η Εργασία</vt:lpstr>
      <vt:lpstr>Διάταξη Παρουσίασης</vt:lpstr>
      <vt:lpstr>Τι κοινό έχουν ;</vt:lpstr>
      <vt:lpstr>Κίνητρο</vt:lpstr>
      <vt:lpstr>Ενεργητικός Ήλιος</vt:lpstr>
      <vt:lpstr>SEPs – Ηλιακά Ενεργητικά Σωματίδια</vt:lpstr>
      <vt:lpstr>Εναλλακτικές θεωρίες των SEPs</vt:lpstr>
      <vt:lpstr> Η πιο σύγχρονη προσπάθεια</vt:lpstr>
      <vt:lpstr>Διαστημικός καιρός &amp; Διαστημικές αποστολές</vt:lpstr>
      <vt:lpstr>Επιπτώσεις ακτινοβολίας: Διαστημικά συστήματα</vt:lpstr>
      <vt:lpstr>Παράδειγμα υπολογισμού ακτινοβολίας</vt:lpstr>
      <vt:lpstr>Επιπτώσεις ακτινοβολίας:   Άνθρωπος</vt:lpstr>
      <vt:lpstr>Ακτινοπροστασία Αστροναύτη</vt:lpstr>
      <vt:lpstr>SREM  (Standard Radiation Environment Monitor)</vt:lpstr>
      <vt:lpstr>SREM - Βασικά χαρακτηριστικά </vt:lpstr>
      <vt:lpstr> SREM – Κανάλια </vt:lpstr>
      <vt:lpstr>Χαρακτηριστική συνάρτηση/ Γεωμετρικός παράγοντας</vt:lpstr>
      <vt:lpstr>Υπολογισμός των RF - GF</vt:lpstr>
      <vt:lpstr>Αποσυνέλιξη των μετρήσεων</vt:lpstr>
      <vt:lpstr>Μέθοδοι αποσυνέλιξης Η παραμετρική μέθοδος</vt:lpstr>
      <vt:lpstr>Μέθοδοι αποσυνέλιξης Η απλή μέθοδος μετατροπής</vt:lpstr>
      <vt:lpstr>Το παρελθόν και το Μέλλον</vt:lpstr>
      <vt:lpstr>Υπολογιστικό μέρος Διάγραμμα</vt:lpstr>
      <vt:lpstr>IDL </vt:lpstr>
      <vt:lpstr>Χρήσιμές βιβλιοθήκες και προγράμματα</vt:lpstr>
      <vt:lpstr>Τι ονομάζουμε γεγονός – επεισόδιο;</vt:lpstr>
      <vt:lpstr>Ποια είναι τα γεγονότα που έχουμε;</vt:lpstr>
      <vt:lpstr>PowerPoint Presentation</vt:lpstr>
      <vt:lpstr>Επεισόδιο #7</vt:lpstr>
      <vt:lpstr>Επεισόδιο #7</vt:lpstr>
      <vt:lpstr>Επεισόδιο #15</vt:lpstr>
      <vt:lpstr>Επεισόδιο #15</vt:lpstr>
      <vt:lpstr>Επεισόδιο #16</vt:lpstr>
      <vt:lpstr>Επεισόδιο #16</vt:lpstr>
      <vt:lpstr>Interpolation μετρήσεων</vt:lpstr>
      <vt:lpstr>Γραφήματα – Crossplots Planck - Herschel</vt:lpstr>
      <vt:lpstr>Γραφήματα – Crossplots INTEGRAL - Herschel</vt:lpstr>
      <vt:lpstr>Γραφήματα – Crossplots INTEGRAL - Herschel</vt:lpstr>
      <vt:lpstr>Γραφήματα – Crossplots INTEGRAL - Planck</vt:lpstr>
      <vt:lpstr>Γραφήματα – Crossplots INTEGRAL - Planck</vt:lpstr>
      <vt:lpstr>Ιστογράμματα – Μεγάλο πλήθος κελιών</vt:lpstr>
      <vt:lpstr>Ιστογράμματα – Μεγάλο πλήθος κελιών</vt:lpstr>
      <vt:lpstr>Το κανάλι C4</vt:lpstr>
      <vt:lpstr>Ροές ενεργητικών πρωτονίων </vt:lpstr>
      <vt:lpstr>Γραφήματα – Crossplots INTEGRAL - Planck</vt:lpstr>
      <vt:lpstr>Γραφήματα – Crossplots INTEGRAL - Planck</vt:lpstr>
      <vt:lpstr>Γραφήματα – Crossplots INTEGRAL - Planck</vt:lpstr>
      <vt:lpstr>Συμπεράσματα από την ανάλυση (1)</vt:lpstr>
      <vt:lpstr>Συμπεράσματα από την ανάλυση (2)</vt:lpstr>
      <vt:lpstr>Συμπεράσματα από την ανάλυση (3)</vt:lpstr>
      <vt:lpstr> Πιθανή εξήγηση</vt:lpstr>
      <vt:lpstr>Recent update!</vt:lpstr>
      <vt:lpstr>Τελικά συμπεράσματα</vt:lpstr>
      <vt:lpstr>Τελικά συμπεράσματα</vt:lpstr>
      <vt:lpstr>Ευχαριστίες και Ερωτήσεις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Ηλιακά Ενεργητικά Σωμάτια:  Μελέτη των ιδιοτήτων τους με μετρήσεις του ανιχνευτή SREM της ESA</dc:title>
  <dc:creator>Savvas Raptis</dc:creator>
  <cp:lastModifiedBy>Windows User</cp:lastModifiedBy>
  <cp:revision>218</cp:revision>
  <dcterms:created xsi:type="dcterms:W3CDTF">2016-08-07T02:37:30Z</dcterms:created>
  <dcterms:modified xsi:type="dcterms:W3CDTF">2018-05-05T17:08:01Z</dcterms:modified>
</cp:coreProperties>
</file>